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0" r:id="rId35"/>
    <p:sldId id="291" r:id="rId36"/>
    <p:sldId id="292" r:id="rId37"/>
    <p:sldId id="293" r:id="rId38"/>
    <p:sldId id="294" r:id="rId39"/>
    <p:sldId id="295"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i6ceiJrIxIQNyMDrKSAPJkkAum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ci-hub.se/10.1109/cvprw.2018.0006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ieeexplore.ieee.org/document/8575528"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ensorflow.org/lite/examples/pose_estimation/overvie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2ae66f7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112ae66f7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2ae66f77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12ae66f77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12ae66f77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112ae66f77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2ae66f77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12ae66f77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2ae66f77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https://machinelearningmastery.com/how-to-choose-loss-functions-when-training-deep-learning-neural-networks/</a:t>
            </a:r>
            <a:endParaRPr/>
          </a:p>
        </p:txBody>
      </p:sp>
      <p:sp>
        <p:nvSpPr>
          <p:cNvPr id="171" name="Google Shape;171;g112ae66f77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2ae66f7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112ae66f7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12ae66f77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112ae66f77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12ae66f77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112ae66f77e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12ae66f77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u="sng">
                <a:solidFill>
                  <a:schemeClr val="hlink"/>
                </a:solidFill>
                <a:hlinkClick r:id="rId3"/>
              </a:rPr>
              <a:t>https://sci-hub.se/10.1109/cvprw.2018.00066</a:t>
            </a:r>
            <a:endParaRPr/>
          </a:p>
          <a:p>
            <a:pPr marL="0" lvl="0" indent="0" algn="l" rtl="0">
              <a:spcBef>
                <a:spcPts val="0"/>
              </a:spcBef>
              <a:spcAft>
                <a:spcPts val="0"/>
              </a:spcAft>
              <a:buNone/>
            </a:pPr>
            <a:r>
              <a:rPr lang="tr-TR" u="sng">
                <a:solidFill>
                  <a:schemeClr val="hlink"/>
                </a:solidFill>
                <a:hlinkClick r:id="rId4"/>
              </a:rPr>
              <a:t>https://ieeexplore.ieee.org/document/8575528</a:t>
            </a:r>
            <a:endParaRPr/>
          </a:p>
          <a:p>
            <a:pPr marL="0" lvl="0" indent="0" algn="l" rtl="0">
              <a:spcBef>
                <a:spcPts val="0"/>
              </a:spcBef>
              <a:spcAft>
                <a:spcPts val="0"/>
              </a:spcAft>
              <a:buNone/>
            </a:pPr>
            <a:r>
              <a:rPr lang="tr-TR"/>
              <a:t>Predicting Depth, Surface Normals and Semantic Labels with a Common Multi-Scale Convolutional Architecture</a:t>
            </a:r>
            <a:endParaRPr/>
          </a:p>
          <a:p>
            <a:pPr marL="0" lvl="0" indent="0" algn="l" rtl="0">
              <a:spcBef>
                <a:spcPts val="0"/>
              </a:spcBef>
              <a:spcAft>
                <a:spcPts val="0"/>
              </a:spcAft>
              <a:buNone/>
            </a:pPr>
            <a:r>
              <a:rPr lang="tr-TR"/>
              <a:t>Figure 2. Example depth results. (a) RGB input; (b) result of [8]; (c) our result; (d) ground truth. Note the color range of each image is individually scaled.</a:t>
            </a:r>
            <a:endParaRPr/>
          </a:p>
        </p:txBody>
      </p:sp>
      <p:sp>
        <p:nvSpPr>
          <p:cNvPr id="202" name="Google Shape;202;g112ae66f77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2ae66f77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u="sng">
                <a:solidFill>
                  <a:schemeClr val="hlink"/>
                </a:solidFill>
                <a:hlinkClick r:id="rId3"/>
              </a:rPr>
              <a:t>https://www.tensorflow.org/lite/examples/pose_estimation/overview</a:t>
            </a:r>
            <a:endParaRPr/>
          </a:p>
          <a:p>
            <a:pPr marL="0" lvl="0" indent="0" algn="l" rtl="0">
              <a:spcBef>
                <a:spcPts val="0"/>
              </a:spcBef>
              <a:spcAft>
                <a:spcPts val="0"/>
              </a:spcAft>
              <a:buNone/>
            </a:pPr>
            <a:r>
              <a:rPr lang="tr-TR"/>
              <a:t>https://medium.com/globant/posenet-your-gateway-to-gesture-detection-a15d0ed0ae40</a:t>
            </a:r>
            <a:endParaRPr/>
          </a:p>
        </p:txBody>
      </p:sp>
      <p:sp>
        <p:nvSpPr>
          <p:cNvPr id="210" name="Google Shape;210;g112ae66f77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2ce9913a4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112ce9913a4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2ae66f77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112ae66f77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12ae66f7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112ae66f7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12ae66f77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112ae66f77e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12ae66f77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112ae66f77e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12b0450d6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112b0450d6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12b0450d6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112b0450d6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12b0450d6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112b0450d6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12b0450d6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sasasasasasasasasassasasas</a:t>
            </a:r>
            <a:endParaRPr/>
          </a:p>
        </p:txBody>
      </p:sp>
      <p:sp>
        <p:nvSpPr>
          <p:cNvPr id="265" name="Google Shape;265;g112b0450d6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2ce9913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112ce9913a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2b0450d6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sa</a:t>
            </a:r>
            <a:endParaRPr/>
          </a:p>
          <a:p>
            <a:pPr marL="0" lvl="0" indent="0" algn="l" rtl="0">
              <a:spcBef>
                <a:spcPts val="0"/>
              </a:spcBef>
              <a:spcAft>
                <a:spcPts val="0"/>
              </a:spcAft>
              <a:buNone/>
            </a:pPr>
            <a:r>
              <a:rPr lang="tr-TR"/>
              <a:t>sa</a:t>
            </a:r>
            <a:endParaRPr/>
          </a:p>
          <a:p>
            <a:pPr marL="0" lvl="0" indent="0" algn="l" rtl="0">
              <a:spcBef>
                <a:spcPts val="0"/>
              </a:spcBef>
              <a:spcAft>
                <a:spcPts val="0"/>
              </a:spcAft>
              <a:buNone/>
            </a:pPr>
            <a:r>
              <a:rPr lang="tr-TR"/>
              <a:t>sa</a:t>
            </a:r>
            <a:endParaRPr/>
          </a:p>
          <a:p>
            <a:pPr marL="0" lvl="0" indent="0" algn="l" rtl="0">
              <a:spcBef>
                <a:spcPts val="0"/>
              </a:spcBef>
              <a:spcAft>
                <a:spcPts val="0"/>
              </a:spcAft>
              <a:buNone/>
            </a:pPr>
            <a:r>
              <a:rPr lang="tr-TR"/>
              <a:t>sa</a:t>
            </a:r>
            <a:endParaRPr/>
          </a:p>
        </p:txBody>
      </p:sp>
      <p:sp>
        <p:nvSpPr>
          <p:cNvPr id="279" name="Google Shape;279;g112b0450d6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2b0450d6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After the algorithm and tools were selected we designed an algorithm. Its flow diagram here by detailed. This algorithm read camera position matrix and reads all frames seperately. First of all, converts bgr frame to gray, after that features detect by using selected algorithm. Later these features track by using lucas kenade method. After that Essential matrix obtain. By using essential matrix, rotation and translation matrix can be found. So, Relative position and rotation between two frames are found. By adding this position and rotation to the previous ones, instant rotation and position estimation is made.  </a:t>
            </a:r>
            <a:endParaRPr/>
          </a:p>
        </p:txBody>
      </p:sp>
      <p:sp>
        <p:nvSpPr>
          <p:cNvPr id="293" name="Google Shape;293;g112b0450d6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2b0450d6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112b0450d6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12ce9913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112ce9913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2ce9913a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g112ce9913a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2ce9913a4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112ce9913a4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12ce9913a4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112ce9913a4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2ce9913a4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112ce9913a4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2ce9913a4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112ce9913a4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2ce9913a4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112ce9913a4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2ce9913a4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112ce9913a4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2ce9913a4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12ce9913a4_7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2ce9913a4_7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12ce9913a4_7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12ce9913a4_7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g112ce9913a4_7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2ce9913a4_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112ce9913a4_9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2b0450d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2b0450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11"/>
        <p:cNvGrpSpPr/>
        <p:nvPr/>
      </p:nvGrpSpPr>
      <p:grpSpPr>
        <a:xfrm>
          <a:off x="0" y="0"/>
          <a:ext cx="0" cy="0"/>
          <a:chOff x="0" y="0"/>
          <a:chExt cx="0" cy="0"/>
        </a:xfrm>
      </p:grpSpPr>
      <p:sp>
        <p:nvSpPr>
          <p:cNvPr id="12" name="Google Shape;12;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17"/>
        <p:cNvGrpSpPr/>
        <p:nvPr/>
      </p:nvGrpSpPr>
      <p:grpSpPr>
        <a:xfrm>
          <a:off x="0" y="0"/>
          <a:ext cx="0" cy="0"/>
          <a:chOff x="0" y="0"/>
          <a:chExt cx="0" cy="0"/>
        </a:xfrm>
      </p:grpSpPr>
      <p:sp>
        <p:nvSpPr>
          <p:cNvPr id="18" name="Google Shape;1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45"/>
        <p:cNvGrpSpPr/>
        <p:nvPr/>
      </p:nvGrpSpPr>
      <p:grpSpPr>
        <a:xfrm>
          <a:off x="0" y="0"/>
          <a:ext cx="0" cy="0"/>
          <a:chOff x="0" y="0"/>
          <a:chExt cx="0" cy="0"/>
        </a:xfrm>
      </p:grpSpPr>
      <p:sp>
        <p:nvSpPr>
          <p:cNvPr id="46" name="Google Shape;4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
          <p:cNvSpPr>
            <a:spLocks noGrp="1"/>
          </p:cNvSpPr>
          <p:nvPr>
            <p:ph type="pic" idx="2"/>
          </p:nvPr>
        </p:nvSpPr>
        <p:spPr>
          <a:xfrm>
            <a:off x="5183188" y="987425"/>
            <a:ext cx="6172200" cy="4873625"/>
          </a:xfrm>
          <a:prstGeom prst="rect">
            <a:avLst/>
          </a:prstGeom>
          <a:noFill/>
          <a:ln>
            <a:noFill/>
          </a:ln>
        </p:spPr>
      </p:sp>
      <p:sp>
        <p:nvSpPr>
          <p:cNvPr id="64" name="Google Shape;64;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
          <p:cNvSpPr txBox="1"/>
          <p:nvPr/>
        </p:nvSpPr>
        <p:spPr>
          <a:xfrm>
            <a:off x="95250" y="376550"/>
            <a:ext cx="12001500" cy="9930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FFFFFF"/>
              </a:buClr>
              <a:buSzPts val="4800"/>
              <a:buFont typeface="Calibri"/>
              <a:buNone/>
            </a:pPr>
            <a:r>
              <a:rPr lang="tr-TR" sz="4100" b="1">
                <a:solidFill>
                  <a:srgbClr val="FFFFFF"/>
                </a:solidFill>
                <a:latin typeface="Calibri"/>
                <a:ea typeface="Calibri"/>
                <a:cs typeface="Calibri"/>
                <a:sym typeface="Calibri"/>
              </a:rPr>
              <a:t>ROBOT LOCALIZATION VIA VISUAL ODOMETRY</a:t>
            </a:r>
            <a:endParaRPr sz="700"/>
          </a:p>
        </p:txBody>
      </p:sp>
      <p:sp>
        <p:nvSpPr>
          <p:cNvPr id="85" name="Google Shape;85;p1"/>
          <p:cNvSpPr txBox="1"/>
          <p:nvPr/>
        </p:nvSpPr>
        <p:spPr>
          <a:xfrm>
            <a:off x="814340" y="6212693"/>
            <a:ext cx="10563300" cy="6453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FFFFFF"/>
              </a:buClr>
              <a:buSzPts val="3200"/>
              <a:buFont typeface="Calibri"/>
              <a:buNone/>
            </a:pPr>
            <a:r>
              <a:rPr lang="tr-TR" sz="3200" b="1">
                <a:solidFill>
                  <a:srgbClr val="FFFFFF"/>
                </a:solidFill>
                <a:latin typeface="Calibri"/>
                <a:ea typeface="Calibri"/>
                <a:cs typeface="Calibri"/>
                <a:sym typeface="Calibri"/>
              </a:rPr>
              <a:t>07.02.2022</a:t>
            </a:r>
            <a:endParaRPr/>
          </a:p>
        </p:txBody>
      </p:sp>
      <p:sp>
        <p:nvSpPr>
          <p:cNvPr id="86" name="Google Shape;86;p1"/>
          <p:cNvSpPr txBox="1"/>
          <p:nvPr/>
        </p:nvSpPr>
        <p:spPr>
          <a:xfrm>
            <a:off x="814350" y="4943375"/>
            <a:ext cx="4906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000">
                <a:solidFill>
                  <a:schemeClr val="lt1"/>
                </a:solidFill>
                <a:latin typeface="Calibri"/>
                <a:ea typeface="Calibri"/>
                <a:cs typeface="Calibri"/>
                <a:sym typeface="Calibri"/>
              </a:rPr>
              <a:t>Abdullah Enes BEDİR</a:t>
            </a:r>
            <a:endParaRPr sz="2000">
              <a:solidFill>
                <a:schemeClr val="lt1"/>
              </a:solidFill>
              <a:latin typeface="Calibri"/>
              <a:ea typeface="Calibri"/>
              <a:cs typeface="Calibri"/>
              <a:sym typeface="Calibri"/>
            </a:endParaRPr>
          </a:p>
          <a:p>
            <a:pPr marL="0" lvl="0" indent="0" algn="l" rtl="0">
              <a:spcBef>
                <a:spcPts val="0"/>
              </a:spcBef>
              <a:spcAft>
                <a:spcPts val="0"/>
              </a:spcAft>
              <a:buNone/>
            </a:pPr>
            <a:r>
              <a:rPr lang="tr-TR" sz="2000">
                <a:solidFill>
                  <a:schemeClr val="lt1"/>
                </a:solidFill>
                <a:latin typeface="Calibri"/>
                <a:ea typeface="Calibri"/>
                <a:cs typeface="Calibri"/>
                <a:sym typeface="Calibri"/>
              </a:rPr>
              <a:t>Recep Salih YAZAR</a:t>
            </a:r>
            <a:endParaRPr sz="2000">
              <a:solidFill>
                <a:schemeClr val="lt1"/>
              </a:solidFill>
              <a:latin typeface="Calibri"/>
              <a:ea typeface="Calibri"/>
              <a:cs typeface="Calibri"/>
              <a:sym typeface="Calibri"/>
            </a:endParaRPr>
          </a:p>
          <a:p>
            <a:pPr marL="0" lvl="0" indent="0" algn="l" rtl="0">
              <a:spcBef>
                <a:spcPts val="0"/>
              </a:spcBef>
              <a:spcAft>
                <a:spcPts val="0"/>
              </a:spcAft>
              <a:buNone/>
            </a:pPr>
            <a:r>
              <a:rPr lang="tr-TR" sz="2000">
                <a:solidFill>
                  <a:schemeClr val="lt1"/>
                </a:solidFill>
                <a:latin typeface="Calibri"/>
                <a:ea typeface="Calibri"/>
                <a:cs typeface="Calibri"/>
                <a:sym typeface="Calibri"/>
              </a:rPr>
              <a:t>Burak Dursun KULAKSIZ</a:t>
            </a:r>
            <a:endParaRPr>
              <a:latin typeface="Calibri"/>
              <a:ea typeface="Calibri"/>
              <a:cs typeface="Calibri"/>
              <a:sym typeface="Calibri"/>
            </a:endParaRPr>
          </a:p>
        </p:txBody>
      </p:sp>
      <p:sp>
        <p:nvSpPr>
          <p:cNvPr id="87" name="Google Shape;87;p1"/>
          <p:cNvSpPr txBox="1"/>
          <p:nvPr/>
        </p:nvSpPr>
        <p:spPr>
          <a:xfrm>
            <a:off x="8611500" y="5047775"/>
            <a:ext cx="2766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tr-TR" sz="2000">
                <a:solidFill>
                  <a:schemeClr val="lt1"/>
                </a:solidFill>
                <a:latin typeface="Calibri"/>
                <a:ea typeface="Calibri"/>
                <a:cs typeface="Calibri"/>
                <a:sym typeface="Calibri"/>
              </a:rPr>
              <a:t>Project Advisor: Dr. Tankut AKGÜL</a:t>
            </a:r>
            <a:endParaRPr sz="20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45" name="Google Shape;145;g112ae66f77e_0_0"/>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Introduction To ML</a:t>
            </a:r>
            <a:endParaRPr sz="4800" b="0" i="0" u="none" strike="noStrike" cap="none">
              <a:solidFill>
                <a:schemeClr val="lt1"/>
              </a:solidFill>
              <a:latin typeface="Calibri"/>
              <a:ea typeface="Calibri"/>
              <a:cs typeface="Calibri"/>
              <a:sym typeface="Calibri"/>
            </a:endParaRPr>
          </a:p>
        </p:txBody>
      </p:sp>
      <p:sp>
        <p:nvSpPr>
          <p:cNvPr id="146" name="Google Shape;146;g112ae66f77e_0_0"/>
          <p:cNvSpPr txBox="1"/>
          <p:nvPr/>
        </p:nvSpPr>
        <p:spPr>
          <a:xfrm>
            <a:off x="430450" y="1326150"/>
            <a:ext cx="11055000" cy="507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Subfield of Artificial Intelligence</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Datasets</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Computer Learn Automatically</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g112ae66f77e_0_5"/>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Introduction To ML</a:t>
            </a:r>
            <a:endParaRPr sz="4800" b="0" i="0" u="none" strike="noStrike" cap="none">
              <a:solidFill>
                <a:schemeClr val="lt1"/>
              </a:solidFill>
              <a:latin typeface="Calibri"/>
              <a:ea typeface="Calibri"/>
              <a:cs typeface="Calibri"/>
              <a:sym typeface="Calibri"/>
            </a:endParaRPr>
          </a:p>
        </p:txBody>
      </p:sp>
      <p:sp>
        <p:nvSpPr>
          <p:cNvPr id="152" name="Google Shape;152;g112ae66f77e_0_5"/>
          <p:cNvSpPr txBox="1"/>
          <p:nvPr/>
        </p:nvSpPr>
        <p:spPr>
          <a:xfrm>
            <a:off x="430458" y="1745160"/>
            <a:ext cx="11055000" cy="42483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Supervised Learning</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Unsupervised Learning </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Reinforcement Learning</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153" name="Google Shape;153;g112ae66f77e_0_5"/>
          <p:cNvPicPr preferRelativeResize="0"/>
          <p:nvPr/>
        </p:nvPicPr>
        <p:blipFill rotWithShape="1">
          <a:blip r:embed="rId4">
            <a:alphaModFix/>
          </a:blip>
          <a:srcRect r="33253"/>
          <a:stretch/>
        </p:blipFill>
        <p:spPr>
          <a:xfrm>
            <a:off x="6081400" y="2607238"/>
            <a:ext cx="5404049" cy="2524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g112ae66f77e_0_21"/>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Neural Networks</a:t>
            </a:r>
            <a:endParaRPr sz="4800" b="0" i="0" u="none" strike="noStrike" cap="none">
              <a:solidFill>
                <a:schemeClr val="lt1"/>
              </a:solidFill>
              <a:latin typeface="Calibri"/>
              <a:ea typeface="Calibri"/>
              <a:cs typeface="Calibri"/>
              <a:sym typeface="Calibri"/>
            </a:endParaRPr>
          </a:p>
        </p:txBody>
      </p:sp>
      <p:sp>
        <p:nvSpPr>
          <p:cNvPr id="159" name="Google Shape;159;g112ae66f77e_0_21"/>
          <p:cNvSpPr txBox="1"/>
          <p:nvPr/>
        </p:nvSpPr>
        <p:spPr>
          <a:xfrm>
            <a:off x="430458" y="1745160"/>
            <a:ext cx="11055000" cy="42483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Neurons</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Activation Functions</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Loss Functions</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160" name="Google Shape;160;g112ae66f77e_0_21"/>
          <p:cNvPicPr preferRelativeResize="0"/>
          <p:nvPr/>
        </p:nvPicPr>
        <p:blipFill>
          <a:blip r:embed="rId4">
            <a:alphaModFix/>
          </a:blip>
          <a:stretch>
            <a:fillRect/>
          </a:stretch>
        </p:blipFill>
        <p:spPr>
          <a:xfrm>
            <a:off x="5065375" y="2273388"/>
            <a:ext cx="6420075" cy="231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g112ae66f77e_0_33"/>
          <p:cNvSpPr txBox="1"/>
          <p:nvPr/>
        </p:nvSpPr>
        <p:spPr>
          <a:xfrm>
            <a:off x="541308" y="264966"/>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Activation Functions</a:t>
            </a:r>
            <a:endParaRPr sz="4800" b="0" i="0" u="none" strike="noStrike" cap="none">
              <a:solidFill>
                <a:schemeClr val="lt1"/>
              </a:solidFill>
              <a:latin typeface="Calibri"/>
              <a:ea typeface="Calibri"/>
              <a:cs typeface="Calibri"/>
              <a:sym typeface="Calibri"/>
            </a:endParaRPr>
          </a:p>
        </p:txBody>
      </p:sp>
      <p:sp>
        <p:nvSpPr>
          <p:cNvPr id="166" name="Google Shape;166;g112ae66f77e_0_33"/>
          <p:cNvSpPr txBox="1"/>
          <p:nvPr/>
        </p:nvSpPr>
        <p:spPr>
          <a:xfrm>
            <a:off x="430458" y="1745160"/>
            <a:ext cx="11055000" cy="383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167" name="Google Shape;167;g112ae66f77e_0_33"/>
          <p:cNvPicPr preferRelativeResize="0"/>
          <p:nvPr/>
        </p:nvPicPr>
        <p:blipFill>
          <a:blip r:embed="rId4">
            <a:alphaModFix/>
          </a:blip>
          <a:stretch>
            <a:fillRect/>
          </a:stretch>
        </p:blipFill>
        <p:spPr>
          <a:xfrm>
            <a:off x="4062021" y="1405875"/>
            <a:ext cx="4067951" cy="2543275"/>
          </a:xfrm>
          <a:prstGeom prst="rect">
            <a:avLst/>
          </a:prstGeom>
          <a:noFill/>
          <a:ln>
            <a:noFill/>
          </a:ln>
        </p:spPr>
      </p:pic>
      <p:pic>
        <p:nvPicPr>
          <p:cNvPr id="168" name="Google Shape;168;g112ae66f77e_0_33"/>
          <p:cNvPicPr preferRelativeResize="0"/>
          <p:nvPr/>
        </p:nvPicPr>
        <p:blipFill>
          <a:blip r:embed="rId5">
            <a:alphaModFix/>
          </a:blip>
          <a:stretch>
            <a:fillRect/>
          </a:stretch>
        </p:blipFill>
        <p:spPr>
          <a:xfrm>
            <a:off x="1909825" y="3997625"/>
            <a:ext cx="8096250" cy="190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Google Shape;173;g112ae66f77e_0_50"/>
          <p:cNvSpPr txBox="1"/>
          <p:nvPr/>
        </p:nvSpPr>
        <p:spPr>
          <a:xfrm>
            <a:off x="541308" y="264966"/>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Loss Functions</a:t>
            </a:r>
            <a:endParaRPr sz="4800" b="0" i="0" u="none" strike="noStrike" cap="none">
              <a:solidFill>
                <a:schemeClr val="lt1"/>
              </a:solidFill>
              <a:latin typeface="Calibri"/>
              <a:ea typeface="Calibri"/>
              <a:cs typeface="Calibri"/>
              <a:sym typeface="Calibri"/>
            </a:endParaRPr>
          </a:p>
        </p:txBody>
      </p:sp>
      <p:sp>
        <p:nvSpPr>
          <p:cNvPr id="174" name="Google Shape;174;g112ae66f77e_0_50"/>
          <p:cNvSpPr txBox="1"/>
          <p:nvPr/>
        </p:nvSpPr>
        <p:spPr>
          <a:xfrm>
            <a:off x="430458" y="1745160"/>
            <a:ext cx="11055000" cy="383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175" name="Google Shape;175;g112ae66f77e_0_50"/>
          <p:cNvPicPr preferRelativeResize="0"/>
          <p:nvPr/>
        </p:nvPicPr>
        <p:blipFill>
          <a:blip r:embed="rId4">
            <a:alphaModFix/>
          </a:blip>
          <a:stretch>
            <a:fillRect/>
          </a:stretch>
        </p:blipFill>
        <p:spPr>
          <a:xfrm>
            <a:off x="2727975" y="1546563"/>
            <a:ext cx="5934075" cy="1609725"/>
          </a:xfrm>
          <a:prstGeom prst="rect">
            <a:avLst/>
          </a:prstGeom>
          <a:noFill/>
          <a:ln>
            <a:noFill/>
          </a:ln>
        </p:spPr>
      </p:pic>
      <p:pic>
        <p:nvPicPr>
          <p:cNvPr id="176" name="Google Shape;176;g112ae66f77e_0_50"/>
          <p:cNvPicPr preferRelativeResize="0"/>
          <p:nvPr/>
        </p:nvPicPr>
        <p:blipFill>
          <a:blip r:embed="rId5">
            <a:alphaModFix/>
          </a:blip>
          <a:stretch>
            <a:fillRect/>
          </a:stretch>
        </p:blipFill>
        <p:spPr>
          <a:xfrm>
            <a:off x="2975600" y="3258760"/>
            <a:ext cx="5438838" cy="975240"/>
          </a:xfrm>
          <a:prstGeom prst="rect">
            <a:avLst/>
          </a:prstGeom>
          <a:noFill/>
          <a:ln>
            <a:noFill/>
          </a:ln>
        </p:spPr>
      </p:pic>
      <p:pic>
        <p:nvPicPr>
          <p:cNvPr id="177" name="Google Shape;177;g112ae66f77e_0_50"/>
          <p:cNvPicPr preferRelativeResize="0"/>
          <p:nvPr/>
        </p:nvPicPr>
        <p:blipFill>
          <a:blip r:embed="rId6">
            <a:alphaModFix/>
          </a:blip>
          <a:stretch>
            <a:fillRect/>
          </a:stretch>
        </p:blipFill>
        <p:spPr>
          <a:xfrm>
            <a:off x="2885138" y="4336450"/>
            <a:ext cx="5619750" cy="175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g112ae66f77e_0_10"/>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Deep Learning</a:t>
            </a:r>
            <a:endParaRPr sz="4800" b="0" i="0" u="none" strike="noStrike" cap="none">
              <a:solidFill>
                <a:schemeClr val="lt1"/>
              </a:solidFill>
              <a:latin typeface="Calibri"/>
              <a:ea typeface="Calibri"/>
              <a:cs typeface="Calibri"/>
              <a:sym typeface="Calibri"/>
            </a:endParaRPr>
          </a:p>
        </p:txBody>
      </p:sp>
      <p:sp>
        <p:nvSpPr>
          <p:cNvPr id="183" name="Google Shape;183;g112ae66f77e_0_10"/>
          <p:cNvSpPr txBox="1"/>
          <p:nvPr/>
        </p:nvSpPr>
        <p:spPr>
          <a:xfrm>
            <a:off x="430450" y="1354575"/>
            <a:ext cx="11055000" cy="46638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Subfield of Machine Learning</a:t>
            </a:r>
            <a:endParaRPr sz="2700">
              <a:solidFill>
                <a:schemeClr val="dk1"/>
              </a:solidFill>
              <a:latin typeface="Calibri"/>
              <a:ea typeface="Calibri"/>
              <a:cs typeface="Calibri"/>
              <a:sym typeface="Calibri"/>
            </a:endParaRPr>
          </a:p>
          <a:p>
            <a:pPr marL="9144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Complicated Datasets</a:t>
            </a:r>
            <a:endParaRPr sz="2700">
              <a:solidFill>
                <a:schemeClr val="dk1"/>
              </a:solidFill>
              <a:latin typeface="Calibri"/>
              <a:ea typeface="Calibri"/>
              <a:cs typeface="Calibri"/>
              <a:sym typeface="Calibri"/>
            </a:endParaRPr>
          </a:p>
          <a:p>
            <a:pPr marL="9144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Convolutional Neural Networks</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184" name="Google Shape;184;g112ae66f77e_0_10"/>
          <p:cNvPicPr preferRelativeResize="0"/>
          <p:nvPr/>
        </p:nvPicPr>
        <p:blipFill>
          <a:blip r:embed="rId4">
            <a:alphaModFix/>
          </a:blip>
          <a:stretch>
            <a:fillRect/>
          </a:stretch>
        </p:blipFill>
        <p:spPr>
          <a:xfrm>
            <a:off x="5773425" y="2238897"/>
            <a:ext cx="6187025" cy="2380200"/>
          </a:xfrm>
          <a:prstGeom prst="rect">
            <a:avLst/>
          </a:prstGeom>
          <a:noFill/>
          <a:ln>
            <a:noFill/>
          </a:ln>
        </p:spPr>
      </p:pic>
      <p:pic>
        <p:nvPicPr>
          <p:cNvPr id="185" name="Google Shape;185;g112ae66f77e_0_10" descr="Why Deep Learning?"/>
          <p:cNvPicPr preferRelativeResize="0"/>
          <p:nvPr/>
        </p:nvPicPr>
        <p:blipFill>
          <a:blip r:embed="rId5">
            <a:alphaModFix/>
          </a:blip>
          <a:stretch>
            <a:fillRect/>
          </a:stretch>
        </p:blipFill>
        <p:spPr>
          <a:xfrm>
            <a:off x="1184200" y="3490125"/>
            <a:ext cx="3814500" cy="2763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g112ae66f77e_0_15"/>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Convolutional Neural Networks</a:t>
            </a:r>
            <a:endParaRPr sz="4800" b="0" i="0" u="none" strike="noStrike" cap="none">
              <a:solidFill>
                <a:schemeClr val="lt1"/>
              </a:solidFill>
              <a:latin typeface="Calibri"/>
              <a:ea typeface="Calibri"/>
              <a:cs typeface="Calibri"/>
              <a:sym typeface="Calibri"/>
            </a:endParaRPr>
          </a:p>
        </p:txBody>
      </p:sp>
      <p:sp>
        <p:nvSpPr>
          <p:cNvPr id="191" name="Google Shape;191;g112ae66f77e_0_15"/>
          <p:cNvSpPr txBox="1"/>
          <p:nvPr/>
        </p:nvSpPr>
        <p:spPr>
          <a:xfrm>
            <a:off x="568500" y="1611874"/>
            <a:ext cx="11055000" cy="383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2700">
                <a:solidFill>
                  <a:schemeClr val="dk1"/>
                </a:solidFill>
                <a:latin typeface="Calibri"/>
                <a:ea typeface="Calibri"/>
                <a:cs typeface="Calibri"/>
                <a:sym typeface="Calibri"/>
              </a:rPr>
              <a:t>	       Convolutional Layers							     Pooling Layers</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192" name="Google Shape;192;g112ae66f77e_0_15"/>
          <p:cNvPicPr preferRelativeResize="0"/>
          <p:nvPr/>
        </p:nvPicPr>
        <p:blipFill>
          <a:blip r:embed="rId4">
            <a:alphaModFix/>
          </a:blip>
          <a:stretch>
            <a:fillRect/>
          </a:stretch>
        </p:blipFill>
        <p:spPr>
          <a:xfrm>
            <a:off x="960650" y="2140408"/>
            <a:ext cx="4704626" cy="2577175"/>
          </a:xfrm>
          <a:prstGeom prst="rect">
            <a:avLst/>
          </a:prstGeom>
          <a:noFill/>
          <a:ln>
            <a:noFill/>
          </a:ln>
        </p:spPr>
      </p:pic>
      <p:pic>
        <p:nvPicPr>
          <p:cNvPr id="193" name="Google Shape;193;g112ae66f77e_0_15"/>
          <p:cNvPicPr preferRelativeResize="0"/>
          <p:nvPr/>
        </p:nvPicPr>
        <p:blipFill rotWithShape="1">
          <a:blip r:embed="rId5">
            <a:alphaModFix/>
          </a:blip>
          <a:srcRect l="552" t="5615" r="701"/>
          <a:stretch/>
        </p:blipFill>
        <p:spPr>
          <a:xfrm>
            <a:off x="6794952" y="2385075"/>
            <a:ext cx="4917924" cy="2577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g112ae66f77e_0_64"/>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Learning Method with Pose Net</a:t>
            </a:r>
            <a:endParaRPr sz="4800" b="0" i="0" u="none" strike="noStrike" cap="none">
              <a:solidFill>
                <a:schemeClr val="lt1"/>
              </a:solidFill>
              <a:latin typeface="Calibri"/>
              <a:ea typeface="Calibri"/>
              <a:cs typeface="Calibri"/>
              <a:sym typeface="Calibri"/>
            </a:endParaRPr>
          </a:p>
        </p:txBody>
      </p:sp>
      <p:sp>
        <p:nvSpPr>
          <p:cNvPr id="199" name="Google Shape;199;g112ae66f77e_0_64"/>
          <p:cNvSpPr txBox="1"/>
          <p:nvPr/>
        </p:nvSpPr>
        <p:spPr>
          <a:xfrm>
            <a:off x="430458" y="1745160"/>
            <a:ext cx="11055000" cy="42483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Unsupervised Scale-consistent Depth Learning from Video</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Depth Network</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Pose Network</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g112ae66f77e_0_69"/>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Depth Network</a:t>
            </a:r>
            <a:endParaRPr sz="4800" b="0" i="0" u="none" strike="noStrike" cap="none">
              <a:solidFill>
                <a:schemeClr val="lt1"/>
              </a:solidFill>
              <a:latin typeface="Calibri"/>
              <a:ea typeface="Calibri"/>
              <a:cs typeface="Calibri"/>
              <a:sym typeface="Calibri"/>
            </a:endParaRPr>
          </a:p>
        </p:txBody>
      </p:sp>
      <p:sp>
        <p:nvSpPr>
          <p:cNvPr id="205" name="Google Shape;205;g112ae66f77e_0_69"/>
          <p:cNvSpPr txBox="1"/>
          <p:nvPr/>
        </p:nvSpPr>
        <p:spPr>
          <a:xfrm>
            <a:off x="319600" y="1329488"/>
            <a:ext cx="11055000" cy="63261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Predict Depth</a:t>
            </a:r>
            <a:endParaRPr sz="2700" b="0" i="0" u="none" strike="noStrike" cap="none">
              <a:solidFill>
                <a:schemeClr val="dk1"/>
              </a:solidFill>
              <a:latin typeface="Calibri"/>
              <a:ea typeface="Calibri"/>
              <a:cs typeface="Calibri"/>
              <a:sym typeface="Calibri"/>
            </a:endParaRPr>
          </a:p>
          <a:p>
            <a:pPr marL="0" lvl="0" indent="0" algn="l" rtl="0">
              <a:spcBef>
                <a:spcPts val="0"/>
              </a:spcBef>
              <a:spcAft>
                <a:spcPts val="0"/>
              </a:spcAft>
              <a:buNone/>
            </a:pPr>
            <a:endParaRPr sz="2700">
              <a:solidFill>
                <a:schemeClr val="dk1"/>
              </a:solidFill>
              <a:latin typeface="Calibri"/>
              <a:ea typeface="Calibri"/>
              <a:cs typeface="Calibri"/>
              <a:sym typeface="Calibri"/>
            </a:endParaRPr>
          </a:p>
          <a:p>
            <a:pPr marL="45720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Convolutional Architecture</a:t>
            </a:r>
            <a:endParaRPr sz="2700">
              <a:solidFill>
                <a:schemeClr val="dk1"/>
              </a:solidFill>
              <a:latin typeface="Calibri"/>
              <a:ea typeface="Calibri"/>
              <a:cs typeface="Calibri"/>
              <a:sym typeface="Calibri"/>
            </a:endParaRPr>
          </a:p>
          <a:p>
            <a:pPr marL="0" lvl="0" indent="0" algn="l" rtl="0">
              <a:spcBef>
                <a:spcPts val="0"/>
              </a:spcBef>
              <a:spcAft>
                <a:spcPts val="0"/>
              </a:spcAft>
              <a:buNone/>
            </a:pPr>
            <a:endParaRPr sz="2700">
              <a:solidFill>
                <a:schemeClr val="dk1"/>
              </a:solidFill>
              <a:latin typeface="Calibri"/>
              <a:ea typeface="Calibri"/>
              <a:cs typeface="Calibri"/>
              <a:sym typeface="Calibri"/>
            </a:endParaRPr>
          </a:p>
          <a:p>
            <a:pPr marL="45720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SuperVised Learning</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206" name="Google Shape;206;g112ae66f77e_0_69"/>
          <p:cNvPicPr preferRelativeResize="0"/>
          <p:nvPr/>
        </p:nvPicPr>
        <p:blipFill>
          <a:blip r:embed="rId4">
            <a:alphaModFix/>
          </a:blip>
          <a:stretch>
            <a:fillRect/>
          </a:stretch>
        </p:blipFill>
        <p:spPr>
          <a:xfrm>
            <a:off x="6508575" y="1329500"/>
            <a:ext cx="4755169" cy="4967001"/>
          </a:xfrm>
          <a:prstGeom prst="rect">
            <a:avLst/>
          </a:prstGeom>
          <a:noFill/>
          <a:ln>
            <a:noFill/>
          </a:ln>
        </p:spPr>
      </p:pic>
      <p:pic>
        <p:nvPicPr>
          <p:cNvPr id="207" name="Google Shape;207;g112ae66f77e_0_69"/>
          <p:cNvPicPr preferRelativeResize="0"/>
          <p:nvPr/>
        </p:nvPicPr>
        <p:blipFill>
          <a:blip r:embed="rId5">
            <a:alphaModFix/>
          </a:blip>
          <a:stretch>
            <a:fillRect/>
          </a:stretch>
        </p:blipFill>
        <p:spPr>
          <a:xfrm>
            <a:off x="1288275" y="3523700"/>
            <a:ext cx="3720474" cy="2772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g112ae66f77e_0_89"/>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Pose Network</a:t>
            </a:r>
            <a:endParaRPr sz="4800" b="0" i="0" u="none" strike="noStrike" cap="none">
              <a:solidFill>
                <a:schemeClr val="lt1"/>
              </a:solidFill>
              <a:latin typeface="Calibri"/>
              <a:ea typeface="Calibri"/>
              <a:cs typeface="Calibri"/>
              <a:sym typeface="Calibri"/>
            </a:endParaRPr>
          </a:p>
        </p:txBody>
      </p:sp>
      <p:sp>
        <p:nvSpPr>
          <p:cNvPr id="213" name="Google Shape;213;g112ae66f77e_0_89"/>
          <p:cNvSpPr txBox="1"/>
          <p:nvPr/>
        </p:nvSpPr>
        <p:spPr>
          <a:xfrm>
            <a:off x="319600" y="1329488"/>
            <a:ext cx="11055000" cy="63261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Pose Estimation</a:t>
            </a:r>
            <a:endParaRPr sz="2700" b="0" i="0" u="none" strike="noStrike" cap="none">
              <a:solidFill>
                <a:schemeClr val="dk1"/>
              </a:solidFill>
              <a:latin typeface="Calibri"/>
              <a:ea typeface="Calibri"/>
              <a:cs typeface="Calibri"/>
              <a:sym typeface="Calibri"/>
            </a:endParaRPr>
          </a:p>
          <a:p>
            <a:pPr marL="0" lvl="0" indent="0" algn="l" rtl="0">
              <a:spcBef>
                <a:spcPts val="0"/>
              </a:spcBef>
              <a:spcAft>
                <a:spcPts val="0"/>
              </a:spcAft>
              <a:buNone/>
            </a:pPr>
            <a:endParaRPr sz="2700">
              <a:solidFill>
                <a:schemeClr val="dk1"/>
              </a:solidFill>
              <a:latin typeface="Calibri"/>
              <a:ea typeface="Calibri"/>
              <a:cs typeface="Calibri"/>
              <a:sym typeface="Calibri"/>
            </a:endParaRPr>
          </a:p>
          <a:p>
            <a:pPr marL="45720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6 - DoF Pose</a:t>
            </a:r>
            <a:endParaRPr sz="2700">
              <a:solidFill>
                <a:schemeClr val="dk1"/>
              </a:solidFill>
              <a:latin typeface="Calibri"/>
              <a:ea typeface="Calibri"/>
              <a:cs typeface="Calibri"/>
              <a:sym typeface="Calibri"/>
            </a:endParaRPr>
          </a:p>
          <a:p>
            <a:pPr marL="0" lvl="0" indent="0" algn="l" rtl="0">
              <a:spcBef>
                <a:spcPts val="0"/>
              </a:spcBef>
              <a:spcAft>
                <a:spcPts val="0"/>
              </a:spcAft>
              <a:buNone/>
            </a:pPr>
            <a:endParaRPr sz="2700">
              <a:solidFill>
                <a:schemeClr val="dk1"/>
              </a:solidFill>
              <a:latin typeface="Calibri"/>
              <a:ea typeface="Calibri"/>
              <a:cs typeface="Calibri"/>
              <a:sym typeface="Calibri"/>
            </a:endParaRPr>
          </a:p>
          <a:p>
            <a:pPr marL="45720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 Supervised Learning</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214" name="Google Shape;214;g112ae66f77e_0_89"/>
          <p:cNvPicPr preferRelativeResize="0"/>
          <p:nvPr/>
        </p:nvPicPr>
        <p:blipFill>
          <a:blip r:embed="rId4">
            <a:alphaModFix/>
          </a:blip>
          <a:stretch>
            <a:fillRect/>
          </a:stretch>
        </p:blipFill>
        <p:spPr>
          <a:xfrm>
            <a:off x="6809750" y="1566850"/>
            <a:ext cx="4454000" cy="4465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g112ce9913a4_6_0"/>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CONTENT</a:t>
            </a:r>
            <a:endParaRPr sz="4800" b="0" i="0" u="none" strike="noStrike" cap="none">
              <a:solidFill>
                <a:schemeClr val="lt1"/>
              </a:solidFill>
              <a:latin typeface="Calibri"/>
              <a:ea typeface="Calibri"/>
              <a:cs typeface="Calibri"/>
              <a:sym typeface="Calibri"/>
            </a:endParaRPr>
          </a:p>
        </p:txBody>
      </p:sp>
      <p:sp>
        <p:nvSpPr>
          <p:cNvPr id="93" name="Google Shape;93;g112ce9913a4_6_0"/>
          <p:cNvSpPr txBox="1"/>
          <p:nvPr/>
        </p:nvSpPr>
        <p:spPr>
          <a:xfrm>
            <a:off x="430450" y="1445676"/>
            <a:ext cx="11055000" cy="5079600"/>
          </a:xfrm>
          <a:prstGeom prst="rect">
            <a:avLst/>
          </a:prstGeom>
          <a:noFill/>
          <a:ln>
            <a:noFill/>
          </a:ln>
        </p:spPr>
        <p:txBody>
          <a:bodyPr spcFirstLastPara="1" wrap="square" lIns="91425" tIns="45700" rIns="91425" bIns="45700" anchor="t" anchorCtr="0">
            <a:spAutoFit/>
          </a:bodyPr>
          <a:lstStyle/>
          <a:p>
            <a:pPr marL="9144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INTRODUCTION</a:t>
            </a:r>
            <a:endParaRPr sz="2700">
              <a:solidFill>
                <a:schemeClr val="dk1"/>
              </a:solidFill>
              <a:latin typeface="Calibri"/>
              <a:ea typeface="Calibri"/>
              <a:cs typeface="Calibri"/>
              <a:sym typeface="Calibri"/>
            </a:endParaRPr>
          </a:p>
          <a:p>
            <a:pPr marL="9144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LITERATURE REVIEW</a:t>
            </a:r>
            <a:endParaRPr sz="2700">
              <a:solidFill>
                <a:schemeClr val="dk1"/>
              </a:solidFill>
              <a:latin typeface="Calibri"/>
              <a:ea typeface="Calibri"/>
              <a:cs typeface="Calibri"/>
              <a:sym typeface="Calibri"/>
            </a:endParaRPr>
          </a:p>
          <a:p>
            <a:pPr marL="1371600" marR="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Traditional Methods</a:t>
            </a:r>
            <a:endParaRPr sz="2700">
              <a:solidFill>
                <a:schemeClr val="dk1"/>
              </a:solidFill>
              <a:latin typeface="Calibri"/>
              <a:ea typeface="Calibri"/>
              <a:cs typeface="Calibri"/>
              <a:sym typeface="Calibri"/>
            </a:endParaRPr>
          </a:p>
          <a:p>
            <a:pPr marL="1371600" marR="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Learning Based Methods</a:t>
            </a:r>
            <a:endParaRPr sz="2700">
              <a:solidFill>
                <a:schemeClr val="dk1"/>
              </a:solidFill>
              <a:latin typeface="Calibri"/>
              <a:ea typeface="Calibri"/>
              <a:cs typeface="Calibri"/>
              <a:sym typeface="Calibri"/>
            </a:endParaRPr>
          </a:p>
          <a:p>
            <a:pPr marL="9144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IMPLEMENTATION</a:t>
            </a:r>
            <a:endParaRPr sz="2700">
              <a:solidFill>
                <a:schemeClr val="dk1"/>
              </a:solidFill>
              <a:latin typeface="Calibri"/>
              <a:ea typeface="Calibri"/>
              <a:cs typeface="Calibri"/>
              <a:sym typeface="Calibri"/>
            </a:endParaRPr>
          </a:p>
          <a:p>
            <a:pPr marL="1371600" marR="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Feature detection</a:t>
            </a:r>
            <a:endParaRPr sz="2700">
              <a:solidFill>
                <a:schemeClr val="dk1"/>
              </a:solidFill>
              <a:latin typeface="Calibri"/>
              <a:ea typeface="Calibri"/>
              <a:cs typeface="Calibri"/>
              <a:sym typeface="Calibri"/>
            </a:endParaRPr>
          </a:p>
          <a:p>
            <a:pPr marL="1371600" marR="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Feature Tracking</a:t>
            </a:r>
            <a:endParaRPr sz="2700">
              <a:solidFill>
                <a:schemeClr val="dk1"/>
              </a:solidFill>
              <a:latin typeface="Calibri"/>
              <a:ea typeface="Calibri"/>
              <a:cs typeface="Calibri"/>
              <a:sym typeface="Calibri"/>
            </a:endParaRPr>
          </a:p>
          <a:p>
            <a:pPr marL="1371600" marR="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Demonstration</a:t>
            </a:r>
            <a:endParaRPr sz="2700">
              <a:solidFill>
                <a:schemeClr val="dk1"/>
              </a:solidFill>
              <a:latin typeface="Calibri"/>
              <a:ea typeface="Calibri"/>
              <a:cs typeface="Calibri"/>
              <a:sym typeface="Calibri"/>
            </a:endParaRPr>
          </a:p>
          <a:p>
            <a:pPr marL="9144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RESULTS AND EVALUATION</a:t>
            </a:r>
            <a:endParaRPr sz="2700">
              <a:solidFill>
                <a:schemeClr val="dk1"/>
              </a:solidFill>
              <a:latin typeface="Calibri"/>
              <a:ea typeface="Calibri"/>
              <a:cs typeface="Calibri"/>
              <a:sym typeface="Calibri"/>
            </a:endParaRPr>
          </a:p>
          <a:p>
            <a:pPr marL="9144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CONCLUSION</a:t>
            </a:r>
            <a:endParaRPr sz="2700">
              <a:solidFill>
                <a:schemeClr val="dk1"/>
              </a:solidFill>
              <a:latin typeface="Calibri"/>
              <a:ea typeface="Calibri"/>
              <a:cs typeface="Calibri"/>
              <a:sym typeface="Calibri"/>
            </a:endParaRPr>
          </a:p>
          <a:p>
            <a:pPr marL="18288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
        <p:cNvGrpSpPr/>
        <p:nvPr/>
      </p:nvGrpSpPr>
      <p:grpSpPr>
        <a:xfrm>
          <a:off x="0" y="0"/>
          <a:ext cx="0" cy="0"/>
          <a:chOff x="0" y="0"/>
          <a:chExt cx="0" cy="0"/>
        </a:xfrm>
      </p:grpSpPr>
      <p:sp>
        <p:nvSpPr>
          <p:cNvPr id="219" name="Google Shape;219;g112ae66f77e_0_99"/>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Learning Method with Pose Net</a:t>
            </a:r>
            <a:endParaRPr sz="4800" b="0" i="0" u="none" strike="noStrike" cap="none">
              <a:solidFill>
                <a:schemeClr val="lt1"/>
              </a:solidFill>
              <a:latin typeface="Calibri"/>
              <a:ea typeface="Calibri"/>
              <a:cs typeface="Calibri"/>
              <a:sym typeface="Calibri"/>
            </a:endParaRPr>
          </a:p>
        </p:txBody>
      </p:sp>
      <p:sp>
        <p:nvSpPr>
          <p:cNvPr id="220" name="Google Shape;220;g112ae66f77e_0_99"/>
          <p:cNvSpPr txBox="1"/>
          <p:nvPr/>
        </p:nvSpPr>
        <p:spPr>
          <a:xfrm>
            <a:off x="568508" y="1720910"/>
            <a:ext cx="11055000" cy="217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2700">
                <a:solidFill>
                  <a:schemeClr val="dk1"/>
                </a:solidFill>
                <a:latin typeface="Calibri"/>
                <a:ea typeface="Calibri"/>
                <a:cs typeface="Calibri"/>
                <a:sym typeface="Calibri"/>
              </a:rPr>
              <a:t>WHOLE UNSUPERVISED PROCESS</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221" name="Google Shape;221;g112ae66f77e_0_99"/>
          <p:cNvPicPr preferRelativeResize="0"/>
          <p:nvPr/>
        </p:nvPicPr>
        <p:blipFill>
          <a:blip r:embed="rId4">
            <a:alphaModFix/>
          </a:blip>
          <a:stretch>
            <a:fillRect/>
          </a:stretch>
        </p:blipFill>
        <p:spPr>
          <a:xfrm>
            <a:off x="1100525" y="2715910"/>
            <a:ext cx="9990959" cy="26378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sp>
        <p:nvSpPr>
          <p:cNvPr id="226" name="Google Shape;226;g112ae66f77e_0_105"/>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Learning Method with Flow Net</a:t>
            </a:r>
            <a:endParaRPr sz="4800" b="0" i="0" u="none" strike="noStrike" cap="none">
              <a:solidFill>
                <a:schemeClr val="lt1"/>
              </a:solidFill>
              <a:latin typeface="Calibri"/>
              <a:ea typeface="Calibri"/>
              <a:cs typeface="Calibri"/>
              <a:sym typeface="Calibri"/>
            </a:endParaRPr>
          </a:p>
        </p:txBody>
      </p:sp>
      <p:sp>
        <p:nvSpPr>
          <p:cNvPr id="227" name="Google Shape;227;g112ae66f77e_0_105"/>
          <p:cNvSpPr txBox="1"/>
          <p:nvPr/>
        </p:nvSpPr>
        <p:spPr>
          <a:xfrm>
            <a:off x="430450" y="1636115"/>
            <a:ext cx="11055000" cy="4206600"/>
          </a:xfrm>
          <a:prstGeom prst="rect">
            <a:avLst/>
          </a:prstGeom>
          <a:noFill/>
          <a:ln>
            <a:noFill/>
          </a:ln>
        </p:spPr>
        <p:txBody>
          <a:bodyPr spcFirstLastPara="1" wrap="square" lIns="91425" tIns="45700" rIns="91425" bIns="45700" anchor="t" anchorCtr="0">
            <a:spAutoFit/>
          </a:bodyPr>
          <a:lstStyle/>
          <a:p>
            <a:pPr marL="457200" lvl="0" indent="-400050" algn="l" rtl="0">
              <a:lnSpc>
                <a:spcPct val="115000"/>
              </a:lnSpc>
              <a:spcBef>
                <a:spcPts val="0"/>
              </a:spcBef>
              <a:spcAft>
                <a:spcPts val="0"/>
              </a:spcAft>
              <a:buClr>
                <a:schemeClr val="dk1"/>
              </a:buClr>
              <a:buSzPts val="2700"/>
              <a:buFont typeface="Calibri"/>
              <a:buChar char="●"/>
            </a:pPr>
            <a:r>
              <a:rPr lang="tr-TR" sz="2700">
                <a:solidFill>
                  <a:schemeClr val="dk1"/>
                </a:solidFill>
                <a:highlight>
                  <a:srgbClr val="FFFFFF"/>
                </a:highlight>
              </a:rPr>
              <a:t>Towards Better Generalization: Joint</a:t>
            </a:r>
            <a:r>
              <a:rPr lang="tr-TR" sz="2700">
                <a:solidFill>
                  <a:schemeClr val="dk1"/>
                </a:solidFill>
              </a:rPr>
              <a:t> </a:t>
            </a:r>
            <a:r>
              <a:rPr lang="tr-TR" sz="2700">
                <a:solidFill>
                  <a:schemeClr val="dk1"/>
                </a:solidFill>
                <a:highlight>
                  <a:srgbClr val="FFFFFF"/>
                </a:highlight>
              </a:rPr>
              <a:t>Depth-Pose Learning without PoseNet</a:t>
            </a:r>
            <a:endParaRPr sz="2700">
              <a:solidFill>
                <a:schemeClr val="dk1"/>
              </a:solidFill>
              <a:highlight>
                <a:srgbClr val="FFFFFF"/>
              </a:highlight>
            </a:endParaRPr>
          </a:p>
          <a:p>
            <a:pPr marL="0" lvl="0" indent="0" algn="l" rtl="0">
              <a:lnSpc>
                <a:spcPct val="115000"/>
              </a:lnSpc>
              <a:spcBef>
                <a:spcPts val="0"/>
              </a:spcBef>
              <a:spcAft>
                <a:spcPts val="0"/>
              </a:spcAft>
              <a:buNone/>
            </a:pPr>
            <a:endParaRPr sz="2700">
              <a:solidFill>
                <a:schemeClr val="dk1"/>
              </a:solidFill>
              <a:highlight>
                <a:srgbClr val="FFFFFF"/>
              </a:highlight>
            </a:endParaRPr>
          </a:p>
          <a:p>
            <a:pPr marL="457200" lvl="0" indent="-400050" algn="l" rtl="0">
              <a:lnSpc>
                <a:spcPct val="115000"/>
              </a:lnSpc>
              <a:spcBef>
                <a:spcPts val="0"/>
              </a:spcBef>
              <a:spcAft>
                <a:spcPts val="0"/>
              </a:spcAft>
              <a:buClr>
                <a:schemeClr val="dk1"/>
              </a:buClr>
              <a:buSzPts val="2700"/>
              <a:buChar char="●"/>
            </a:pPr>
            <a:r>
              <a:rPr lang="tr-TR" sz="2700">
                <a:solidFill>
                  <a:schemeClr val="dk1"/>
                </a:solidFill>
                <a:highlight>
                  <a:srgbClr val="FFFFFF"/>
                </a:highlight>
              </a:rPr>
              <a:t>Flow Network</a:t>
            </a:r>
            <a:endParaRPr sz="2700">
              <a:solidFill>
                <a:schemeClr val="dk1"/>
              </a:solidFill>
              <a:highlight>
                <a:srgbClr val="FFFFFF"/>
              </a:highlight>
            </a:endParaRPr>
          </a:p>
          <a:p>
            <a:pPr marL="0" lvl="0" indent="0" algn="l" rtl="0">
              <a:lnSpc>
                <a:spcPct val="115000"/>
              </a:lnSpc>
              <a:spcBef>
                <a:spcPts val="0"/>
              </a:spcBef>
              <a:spcAft>
                <a:spcPts val="0"/>
              </a:spcAft>
              <a:buNone/>
            </a:pPr>
            <a:endParaRPr sz="2700">
              <a:solidFill>
                <a:schemeClr val="dk1"/>
              </a:solidFill>
              <a:highlight>
                <a:srgbClr val="FFFFFF"/>
              </a:highlight>
            </a:endParaRPr>
          </a:p>
          <a:p>
            <a:pPr marL="457200" lvl="0" indent="-400050" algn="l" rtl="0">
              <a:lnSpc>
                <a:spcPct val="115000"/>
              </a:lnSpc>
              <a:spcBef>
                <a:spcPts val="0"/>
              </a:spcBef>
              <a:spcAft>
                <a:spcPts val="0"/>
              </a:spcAft>
              <a:buClr>
                <a:schemeClr val="dk1"/>
              </a:buClr>
              <a:buSzPts val="2700"/>
              <a:buChar char="●"/>
            </a:pPr>
            <a:r>
              <a:rPr lang="tr-TR" sz="2700">
                <a:solidFill>
                  <a:schemeClr val="dk1"/>
                </a:solidFill>
                <a:highlight>
                  <a:srgbClr val="FFFFFF"/>
                </a:highlight>
              </a:rPr>
              <a:t>Depth Network</a:t>
            </a:r>
            <a:endParaRPr sz="2700">
              <a:solidFill>
                <a:schemeClr val="dk1"/>
              </a:solidFill>
              <a:highlight>
                <a:srgbClr val="FFFFFF"/>
              </a:highlight>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Google Shape;232;g112ae66f77e_0_119"/>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Flow Network</a:t>
            </a:r>
            <a:endParaRPr sz="4800" b="0" i="0" u="none" strike="noStrike" cap="none">
              <a:solidFill>
                <a:schemeClr val="lt1"/>
              </a:solidFill>
              <a:latin typeface="Calibri"/>
              <a:ea typeface="Calibri"/>
              <a:cs typeface="Calibri"/>
              <a:sym typeface="Calibri"/>
            </a:endParaRPr>
          </a:p>
        </p:txBody>
      </p:sp>
      <p:sp>
        <p:nvSpPr>
          <p:cNvPr id="233" name="Google Shape;233;g112ae66f77e_0_119"/>
          <p:cNvSpPr txBox="1"/>
          <p:nvPr/>
        </p:nvSpPr>
        <p:spPr>
          <a:xfrm>
            <a:off x="430458" y="1745160"/>
            <a:ext cx="11055000" cy="3832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234" name="Google Shape;234;g112ae66f77e_0_119"/>
          <p:cNvPicPr preferRelativeResize="0"/>
          <p:nvPr/>
        </p:nvPicPr>
        <p:blipFill>
          <a:blip r:embed="rId4">
            <a:alphaModFix/>
          </a:blip>
          <a:stretch>
            <a:fillRect/>
          </a:stretch>
        </p:blipFill>
        <p:spPr>
          <a:xfrm>
            <a:off x="1690750" y="1745138"/>
            <a:ext cx="8534400" cy="4410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g112ae66f77e_0_113"/>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Learning Method with Flow Net</a:t>
            </a:r>
            <a:endParaRPr sz="4800" b="0" i="0" u="none" strike="noStrike" cap="none">
              <a:solidFill>
                <a:schemeClr val="lt1"/>
              </a:solidFill>
              <a:latin typeface="Calibri"/>
              <a:ea typeface="Calibri"/>
              <a:cs typeface="Calibri"/>
              <a:sym typeface="Calibri"/>
            </a:endParaRPr>
          </a:p>
        </p:txBody>
      </p:sp>
      <p:sp>
        <p:nvSpPr>
          <p:cNvPr id="240" name="Google Shape;240;g112ae66f77e_0_113"/>
          <p:cNvSpPr txBox="1"/>
          <p:nvPr/>
        </p:nvSpPr>
        <p:spPr>
          <a:xfrm>
            <a:off x="430450" y="1636141"/>
            <a:ext cx="11055000" cy="18171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None/>
            </a:pPr>
            <a:r>
              <a:rPr lang="tr-TR" sz="2700">
                <a:solidFill>
                  <a:schemeClr val="dk1"/>
                </a:solidFill>
                <a:highlight>
                  <a:srgbClr val="FFFFFF"/>
                </a:highlight>
              </a:rPr>
              <a:t>WHOLE STRUCTURE</a:t>
            </a:r>
            <a:endParaRPr sz="2700">
              <a:solidFill>
                <a:schemeClr val="dk1"/>
              </a:solidFill>
              <a:highlight>
                <a:srgbClr val="FFFFFF"/>
              </a:highlight>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241" name="Google Shape;241;g112ae66f77e_0_113"/>
          <p:cNvPicPr preferRelativeResize="0"/>
          <p:nvPr/>
        </p:nvPicPr>
        <p:blipFill>
          <a:blip r:embed="rId4">
            <a:alphaModFix/>
          </a:blip>
          <a:stretch>
            <a:fillRect/>
          </a:stretch>
        </p:blipFill>
        <p:spPr>
          <a:xfrm>
            <a:off x="1155688" y="2581629"/>
            <a:ext cx="9880624" cy="2838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
        <p:cNvGrpSpPr/>
        <p:nvPr/>
      </p:nvGrpSpPr>
      <p:grpSpPr>
        <a:xfrm>
          <a:off x="0" y="0"/>
          <a:ext cx="0" cy="0"/>
          <a:chOff x="0" y="0"/>
          <a:chExt cx="0" cy="0"/>
        </a:xfrm>
      </p:grpSpPr>
      <p:sp>
        <p:nvSpPr>
          <p:cNvPr id="246" name="Google Shape;246;g112b0450d64_0_5"/>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IMPLEMENTATION</a:t>
            </a:r>
            <a:endParaRPr sz="4800" b="0" i="0" u="none" strike="noStrike" cap="none">
              <a:solidFill>
                <a:schemeClr val="lt1"/>
              </a:solidFill>
              <a:latin typeface="Calibri"/>
              <a:ea typeface="Calibri"/>
              <a:cs typeface="Calibri"/>
              <a:sym typeface="Calibri"/>
            </a:endParaRPr>
          </a:p>
        </p:txBody>
      </p:sp>
      <p:pic>
        <p:nvPicPr>
          <p:cNvPr id="247" name="Google Shape;247;g112b0450d64_0_5"/>
          <p:cNvPicPr preferRelativeResize="0"/>
          <p:nvPr/>
        </p:nvPicPr>
        <p:blipFill>
          <a:blip r:embed="rId4">
            <a:alphaModFix/>
          </a:blip>
          <a:stretch>
            <a:fillRect/>
          </a:stretch>
        </p:blipFill>
        <p:spPr>
          <a:xfrm>
            <a:off x="8001825" y="1384599"/>
            <a:ext cx="2912375" cy="4845000"/>
          </a:xfrm>
          <a:prstGeom prst="rect">
            <a:avLst/>
          </a:prstGeom>
          <a:noFill/>
          <a:ln>
            <a:noFill/>
          </a:ln>
        </p:spPr>
      </p:pic>
      <p:sp>
        <p:nvSpPr>
          <p:cNvPr id="248" name="Google Shape;248;g112b0450d64_0_5"/>
          <p:cNvSpPr txBox="1"/>
          <p:nvPr/>
        </p:nvSpPr>
        <p:spPr>
          <a:xfrm>
            <a:off x="430450" y="2808875"/>
            <a:ext cx="7364100" cy="549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2700">
                <a:solidFill>
                  <a:schemeClr val="dk1"/>
                </a:solidFill>
                <a:latin typeface="Calibri"/>
                <a:ea typeface="Calibri"/>
                <a:cs typeface="Calibri"/>
                <a:sym typeface="Calibri"/>
              </a:rPr>
              <a:t>Traditional methods were preferred.</a:t>
            </a: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To learn the mathematical background. </a:t>
            </a: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They are cost-effective compared to learning based ones.</a:t>
            </a:r>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Google Shape;253;g112b0450d64_0_10"/>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Feature Detection</a:t>
            </a:r>
            <a:endParaRPr sz="4800" b="0" i="0" u="none" strike="noStrike" cap="none">
              <a:solidFill>
                <a:schemeClr val="lt1"/>
              </a:solidFill>
              <a:latin typeface="Calibri"/>
              <a:ea typeface="Calibri"/>
              <a:cs typeface="Calibri"/>
              <a:sym typeface="Calibri"/>
            </a:endParaRPr>
          </a:p>
        </p:txBody>
      </p:sp>
      <p:sp>
        <p:nvSpPr>
          <p:cNvPr id="254" name="Google Shape;254;g112b0450d64_0_10"/>
          <p:cNvSpPr txBox="1"/>
          <p:nvPr/>
        </p:nvSpPr>
        <p:spPr>
          <a:xfrm>
            <a:off x="430451" y="1745150"/>
            <a:ext cx="3788400" cy="591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100"/>
              <a:buFont typeface="Arial"/>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r>
              <a:rPr lang="tr-TR" sz="2700">
                <a:solidFill>
                  <a:schemeClr val="dk1"/>
                </a:solidFill>
                <a:latin typeface="Calibri"/>
                <a:ea typeface="Calibri"/>
                <a:cs typeface="Calibri"/>
                <a:sym typeface="Calibri"/>
              </a:rPr>
              <a:t>Features may be specific structures in the image such as points, edges or objects.</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255" name="Google Shape;255;g112b0450d64_0_10"/>
          <p:cNvPicPr preferRelativeResize="0"/>
          <p:nvPr/>
        </p:nvPicPr>
        <p:blipFill>
          <a:blip r:embed="rId4">
            <a:alphaModFix/>
          </a:blip>
          <a:stretch>
            <a:fillRect/>
          </a:stretch>
        </p:blipFill>
        <p:spPr>
          <a:xfrm>
            <a:off x="4456800" y="1663825"/>
            <a:ext cx="6667500" cy="4191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260" name="Google Shape;260;g112b0450d64_0_22"/>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Feature Detection Algorithms</a:t>
            </a:r>
            <a:endParaRPr sz="4800" b="0" i="0" u="none" strike="noStrike" cap="none">
              <a:solidFill>
                <a:schemeClr val="lt1"/>
              </a:solidFill>
              <a:latin typeface="Calibri"/>
              <a:ea typeface="Calibri"/>
              <a:cs typeface="Calibri"/>
              <a:sym typeface="Calibri"/>
            </a:endParaRPr>
          </a:p>
        </p:txBody>
      </p:sp>
      <p:sp>
        <p:nvSpPr>
          <p:cNvPr id="261" name="Google Shape;261;g112b0450d64_0_22"/>
          <p:cNvSpPr txBox="1"/>
          <p:nvPr/>
        </p:nvSpPr>
        <p:spPr>
          <a:xfrm>
            <a:off x="430450" y="1745150"/>
            <a:ext cx="6228900" cy="59106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SIFT (Scale-Invariant Feature Transform)</a:t>
            </a: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FAST (Features from Accelerated Segment Test)</a:t>
            </a: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GFTT (Good Features to Track)</a:t>
            </a:r>
            <a:endParaRPr sz="2700">
              <a:solidFill>
                <a:schemeClr val="dk1"/>
              </a:solidFill>
              <a:latin typeface="Calibri"/>
              <a:ea typeface="Calibri"/>
              <a:cs typeface="Calibri"/>
              <a:sym typeface="Calibri"/>
            </a:endParaRPr>
          </a:p>
          <a:p>
            <a:pPr marL="45720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ORB (Oriented FAST and Rotated BRIEF)</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262" name="Google Shape;262;g112b0450d64_0_22"/>
          <p:cNvPicPr preferRelativeResize="0"/>
          <p:nvPr/>
        </p:nvPicPr>
        <p:blipFill>
          <a:blip r:embed="rId4">
            <a:alphaModFix/>
          </a:blip>
          <a:stretch>
            <a:fillRect/>
          </a:stretch>
        </p:blipFill>
        <p:spPr>
          <a:xfrm>
            <a:off x="6815075" y="1319650"/>
            <a:ext cx="5112825" cy="5112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Google Shape;267;g112b0450d64_0_39"/>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Feature Tracking</a:t>
            </a:r>
            <a:endParaRPr sz="4800" b="0" i="0" u="none" strike="noStrike" cap="none">
              <a:solidFill>
                <a:schemeClr val="lt1"/>
              </a:solidFill>
              <a:latin typeface="Calibri"/>
              <a:ea typeface="Calibri"/>
              <a:cs typeface="Calibri"/>
              <a:sym typeface="Calibri"/>
            </a:endParaRPr>
          </a:p>
        </p:txBody>
      </p:sp>
      <p:pic>
        <p:nvPicPr>
          <p:cNvPr id="268" name="Google Shape;268;g112b0450d64_0_39"/>
          <p:cNvPicPr preferRelativeResize="0"/>
          <p:nvPr/>
        </p:nvPicPr>
        <p:blipFill>
          <a:blip r:embed="rId4">
            <a:alphaModFix/>
          </a:blip>
          <a:stretch>
            <a:fillRect/>
          </a:stretch>
        </p:blipFill>
        <p:spPr>
          <a:xfrm>
            <a:off x="6172150" y="1968549"/>
            <a:ext cx="5453425" cy="3429600"/>
          </a:xfrm>
          <a:prstGeom prst="rect">
            <a:avLst/>
          </a:prstGeom>
          <a:noFill/>
          <a:ln>
            <a:noFill/>
          </a:ln>
        </p:spPr>
      </p:pic>
      <p:pic>
        <p:nvPicPr>
          <p:cNvPr id="269" name="Google Shape;269;g112b0450d64_0_39"/>
          <p:cNvPicPr preferRelativeResize="0"/>
          <p:nvPr/>
        </p:nvPicPr>
        <p:blipFill>
          <a:blip r:embed="rId5">
            <a:alphaModFix/>
          </a:blip>
          <a:stretch>
            <a:fillRect/>
          </a:stretch>
        </p:blipFill>
        <p:spPr>
          <a:xfrm>
            <a:off x="300125" y="2041941"/>
            <a:ext cx="5505524" cy="35354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sp>
        <p:nvSpPr>
          <p:cNvPr id="274" name="Google Shape;274;g112ce9913a4_0_20"/>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Lucas-Kanade Method</a:t>
            </a:r>
            <a:r>
              <a:rPr lang="tr-TR" sz="4800">
                <a:solidFill>
                  <a:schemeClr val="lt1"/>
                </a:solidFill>
                <a:latin typeface="Calibri"/>
                <a:ea typeface="Calibri"/>
                <a:cs typeface="Calibri"/>
                <a:sym typeface="Calibri"/>
              </a:rPr>
              <a:t> </a:t>
            </a:r>
            <a:endParaRPr sz="4800" b="0" i="0" u="none" strike="noStrike" cap="none">
              <a:solidFill>
                <a:schemeClr val="lt1"/>
              </a:solidFill>
              <a:latin typeface="Calibri"/>
              <a:ea typeface="Calibri"/>
              <a:cs typeface="Calibri"/>
              <a:sym typeface="Calibri"/>
            </a:endParaRPr>
          </a:p>
        </p:txBody>
      </p:sp>
      <p:pic>
        <p:nvPicPr>
          <p:cNvPr id="275" name="Google Shape;275;g112ce9913a4_0_20"/>
          <p:cNvPicPr preferRelativeResize="0"/>
          <p:nvPr/>
        </p:nvPicPr>
        <p:blipFill>
          <a:blip r:embed="rId4">
            <a:alphaModFix/>
          </a:blip>
          <a:stretch>
            <a:fillRect/>
          </a:stretch>
        </p:blipFill>
        <p:spPr>
          <a:xfrm>
            <a:off x="2091850" y="1248591"/>
            <a:ext cx="7143750" cy="1743075"/>
          </a:xfrm>
          <a:prstGeom prst="rect">
            <a:avLst/>
          </a:prstGeom>
          <a:noFill/>
          <a:ln>
            <a:noFill/>
          </a:ln>
        </p:spPr>
      </p:pic>
      <p:pic>
        <p:nvPicPr>
          <p:cNvPr id="276" name="Google Shape;276;g112ce9913a4_0_20"/>
          <p:cNvPicPr preferRelativeResize="0"/>
          <p:nvPr/>
        </p:nvPicPr>
        <p:blipFill>
          <a:blip r:embed="rId5">
            <a:alphaModFix/>
          </a:blip>
          <a:stretch>
            <a:fillRect/>
          </a:stretch>
        </p:blipFill>
        <p:spPr>
          <a:xfrm>
            <a:off x="972787" y="2991676"/>
            <a:ext cx="9748626" cy="2953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g112b0450d64_0_44"/>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Software Tools &amp; Dataset</a:t>
            </a:r>
            <a:endParaRPr sz="4800" b="0" i="0" u="none" strike="noStrike" cap="none">
              <a:solidFill>
                <a:schemeClr val="lt1"/>
              </a:solidFill>
              <a:latin typeface="Calibri"/>
              <a:ea typeface="Calibri"/>
              <a:cs typeface="Calibri"/>
              <a:sym typeface="Calibri"/>
            </a:endParaRPr>
          </a:p>
        </p:txBody>
      </p:sp>
      <p:sp>
        <p:nvSpPr>
          <p:cNvPr id="282" name="Google Shape;282;g112b0450d64_0_44"/>
          <p:cNvSpPr txBox="1"/>
          <p:nvPr/>
        </p:nvSpPr>
        <p:spPr>
          <a:xfrm>
            <a:off x="430458" y="1745160"/>
            <a:ext cx="11055000" cy="2447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283" name="Google Shape;283;g112b0450d64_0_44"/>
          <p:cNvPicPr preferRelativeResize="0"/>
          <p:nvPr/>
        </p:nvPicPr>
        <p:blipFill>
          <a:blip r:embed="rId4">
            <a:alphaModFix/>
          </a:blip>
          <a:stretch>
            <a:fillRect/>
          </a:stretch>
        </p:blipFill>
        <p:spPr>
          <a:xfrm>
            <a:off x="5396331" y="1478675"/>
            <a:ext cx="6474839" cy="2247150"/>
          </a:xfrm>
          <a:prstGeom prst="rect">
            <a:avLst/>
          </a:prstGeom>
          <a:noFill/>
          <a:ln>
            <a:noFill/>
          </a:ln>
        </p:spPr>
      </p:pic>
      <p:pic>
        <p:nvPicPr>
          <p:cNvPr id="284" name="Google Shape;284;g112b0450d64_0_44"/>
          <p:cNvPicPr preferRelativeResize="0"/>
          <p:nvPr/>
        </p:nvPicPr>
        <p:blipFill>
          <a:blip r:embed="rId5">
            <a:alphaModFix/>
          </a:blip>
          <a:stretch>
            <a:fillRect/>
          </a:stretch>
        </p:blipFill>
        <p:spPr>
          <a:xfrm>
            <a:off x="494774" y="1670175"/>
            <a:ext cx="3214253" cy="769800"/>
          </a:xfrm>
          <a:prstGeom prst="rect">
            <a:avLst/>
          </a:prstGeom>
          <a:noFill/>
          <a:ln>
            <a:noFill/>
          </a:ln>
        </p:spPr>
      </p:pic>
      <p:pic>
        <p:nvPicPr>
          <p:cNvPr id="285" name="Google Shape;285;g112b0450d64_0_44"/>
          <p:cNvPicPr preferRelativeResize="0"/>
          <p:nvPr/>
        </p:nvPicPr>
        <p:blipFill>
          <a:blip r:embed="rId6">
            <a:alphaModFix/>
          </a:blip>
          <a:stretch>
            <a:fillRect/>
          </a:stretch>
        </p:blipFill>
        <p:spPr>
          <a:xfrm>
            <a:off x="3732800" y="1478671"/>
            <a:ext cx="1466200" cy="1294909"/>
          </a:xfrm>
          <a:prstGeom prst="rect">
            <a:avLst/>
          </a:prstGeom>
          <a:noFill/>
          <a:ln>
            <a:noFill/>
          </a:ln>
        </p:spPr>
      </p:pic>
      <p:pic>
        <p:nvPicPr>
          <p:cNvPr id="286" name="Google Shape;286;g112b0450d64_0_44"/>
          <p:cNvPicPr preferRelativeResize="0"/>
          <p:nvPr/>
        </p:nvPicPr>
        <p:blipFill>
          <a:blip r:embed="rId7">
            <a:alphaModFix/>
          </a:blip>
          <a:stretch>
            <a:fillRect/>
          </a:stretch>
        </p:blipFill>
        <p:spPr>
          <a:xfrm>
            <a:off x="594650" y="3063250"/>
            <a:ext cx="1294900" cy="1294900"/>
          </a:xfrm>
          <a:prstGeom prst="rect">
            <a:avLst/>
          </a:prstGeom>
          <a:noFill/>
          <a:ln>
            <a:noFill/>
          </a:ln>
        </p:spPr>
      </p:pic>
      <p:pic>
        <p:nvPicPr>
          <p:cNvPr id="287" name="Google Shape;287;g112b0450d64_0_44"/>
          <p:cNvPicPr preferRelativeResize="0"/>
          <p:nvPr/>
        </p:nvPicPr>
        <p:blipFill>
          <a:blip r:embed="rId8">
            <a:alphaModFix/>
          </a:blip>
          <a:stretch>
            <a:fillRect/>
          </a:stretch>
        </p:blipFill>
        <p:spPr>
          <a:xfrm>
            <a:off x="210517" y="4451100"/>
            <a:ext cx="3498516" cy="1660150"/>
          </a:xfrm>
          <a:prstGeom prst="rect">
            <a:avLst/>
          </a:prstGeom>
          <a:noFill/>
          <a:ln>
            <a:noFill/>
          </a:ln>
        </p:spPr>
      </p:pic>
      <p:pic>
        <p:nvPicPr>
          <p:cNvPr id="288" name="Google Shape;288;g112b0450d64_0_44"/>
          <p:cNvPicPr preferRelativeResize="0"/>
          <p:nvPr/>
        </p:nvPicPr>
        <p:blipFill>
          <a:blip r:embed="rId9">
            <a:alphaModFix/>
          </a:blip>
          <a:stretch>
            <a:fillRect/>
          </a:stretch>
        </p:blipFill>
        <p:spPr>
          <a:xfrm>
            <a:off x="5968699" y="4157600"/>
            <a:ext cx="4899000" cy="2247150"/>
          </a:xfrm>
          <a:prstGeom prst="rect">
            <a:avLst/>
          </a:prstGeom>
          <a:noFill/>
          <a:ln>
            <a:noFill/>
          </a:ln>
        </p:spPr>
      </p:pic>
      <p:pic>
        <p:nvPicPr>
          <p:cNvPr id="289" name="Google Shape;289;g112b0450d64_0_44"/>
          <p:cNvPicPr preferRelativeResize="0"/>
          <p:nvPr/>
        </p:nvPicPr>
        <p:blipFill>
          <a:blip r:embed="rId10">
            <a:alphaModFix/>
          </a:blip>
          <a:stretch>
            <a:fillRect/>
          </a:stretch>
        </p:blipFill>
        <p:spPr>
          <a:xfrm>
            <a:off x="3635825" y="4451088"/>
            <a:ext cx="1660150" cy="1660150"/>
          </a:xfrm>
          <a:prstGeom prst="rect">
            <a:avLst/>
          </a:prstGeom>
          <a:noFill/>
          <a:ln>
            <a:noFill/>
          </a:ln>
        </p:spPr>
      </p:pic>
      <p:pic>
        <p:nvPicPr>
          <p:cNvPr id="290" name="Google Shape;290;g112b0450d64_0_44"/>
          <p:cNvPicPr preferRelativeResize="0"/>
          <p:nvPr/>
        </p:nvPicPr>
        <p:blipFill>
          <a:blip r:embed="rId11">
            <a:alphaModFix/>
          </a:blip>
          <a:stretch>
            <a:fillRect/>
          </a:stretch>
        </p:blipFill>
        <p:spPr>
          <a:xfrm>
            <a:off x="2072650" y="3205356"/>
            <a:ext cx="1660150" cy="11751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2"/>
          <p:cNvSpPr txBox="1"/>
          <p:nvPr/>
        </p:nvSpPr>
        <p:spPr>
          <a:xfrm>
            <a:off x="430458" y="277091"/>
            <a:ext cx="10833287" cy="769733"/>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What is Visual Odometry?</a:t>
            </a:r>
            <a:endParaRPr sz="4800" b="0" i="0" u="none" strike="noStrike" cap="none">
              <a:solidFill>
                <a:schemeClr val="lt1"/>
              </a:solidFill>
              <a:latin typeface="Calibri"/>
              <a:ea typeface="Calibri"/>
              <a:cs typeface="Calibri"/>
              <a:sym typeface="Calibri"/>
            </a:endParaRPr>
          </a:p>
        </p:txBody>
      </p:sp>
      <p:sp>
        <p:nvSpPr>
          <p:cNvPr id="99" name="Google Shape;99;p2"/>
          <p:cNvSpPr txBox="1"/>
          <p:nvPr/>
        </p:nvSpPr>
        <p:spPr>
          <a:xfrm>
            <a:off x="430458" y="1292485"/>
            <a:ext cx="11055000" cy="7572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The Pose Estimation Process</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Vehicle, Human, and Robot</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A Single or Multiple Cameras</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Analyzing the Image Sequences </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100" name="Google Shape;100;p2"/>
          <p:cNvPicPr preferRelativeResize="0"/>
          <p:nvPr/>
        </p:nvPicPr>
        <p:blipFill>
          <a:blip r:embed="rId4">
            <a:alphaModFix/>
          </a:blip>
          <a:stretch>
            <a:fillRect/>
          </a:stretch>
        </p:blipFill>
        <p:spPr>
          <a:xfrm>
            <a:off x="5726301" y="2005200"/>
            <a:ext cx="6325248" cy="28475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5" name="Google Shape;295;g112b0450d64_0_49"/>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Algorithm</a:t>
            </a:r>
            <a:endParaRPr sz="4800" b="0" i="0" u="none" strike="noStrike" cap="none">
              <a:solidFill>
                <a:schemeClr val="lt1"/>
              </a:solidFill>
              <a:latin typeface="Calibri"/>
              <a:ea typeface="Calibri"/>
              <a:cs typeface="Calibri"/>
              <a:sym typeface="Calibri"/>
            </a:endParaRPr>
          </a:p>
        </p:txBody>
      </p:sp>
      <p:pic>
        <p:nvPicPr>
          <p:cNvPr id="296" name="Google Shape;296;g112b0450d64_0_49"/>
          <p:cNvPicPr preferRelativeResize="0"/>
          <p:nvPr/>
        </p:nvPicPr>
        <p:blipFill>
          <a:blip r:embed="rId4">
            <a:alphaModFix/>
          </a:blip>
          <a:stretch>
            <a:fillRect/>
          </a:stretch>
        </p:blipFill>
        <p:spPr>
          <a:xfrm>
            <a:off x="1299125" y="1490174"/>
            <a:ext cx="9454776" cy="4733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7" name="Google Shape;307;g112b0450d64_0_60"/>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RESULTS AND EVALUATION </a:t>
            </a:r>
            <a:endParaRPr sz="4800" b="0" i="0" u="none" strike="noStrike" cap="none">
              <a:solidFill>
                <a:schemeClr val="lt1"/>
              </a:solidFill>
              <a:latin typeface="Calibri"/>
              <a:ea typeface="Calibri"/>
              <a:cs typeface="Calibri"/>
              <a:sym typeface="Calibri"/>
            </a:endParaRPr>
          </a:p>
        </p:txBody>
      </p:sp>
      <p:sp>
        <p:nvSpPr>
          <p:cNvPr id="308" name="Google Shape;308;g112b0450d64_0_60"/>
          <p:cNvSpPr txBox="1"/>
          <p:nvPr/>
        </p:nvSpPr>
        <p:spPr>
          <a:xfrm>
            <a:off x="430458" y="1444235"/>
            <a:ext cx="11055000" cy="84042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Plotted Metrics </a:t>
            </a:r>
            <a:endParaRPr sz="2700">
              <a:solidFill>
                <a:schemeClr val="dk1"/>
              </a:solidFill>
              <a:latin typeface="Calibri"/>
              <a:ea typeface="Calibri"/>
              <a:cs typeface="Calibri"/>
              <a:sym typeface="Calibri"/>
            </a:endParaRPr>
          </a:p>
          <a:p>
            <a:pPr marL="914400" marR="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translation error for every dimension(x,y,z) at every frame</a:t>
            </a:r>
            <a:endParaRPr sz="2700">
              <a:solidFill>
                <a:schemeClr val="dk1"/>
              </a:solidFill>
              <a:latin typeface="Calibri"/>
              <a:ea typeface="Calibri"/>
              <a:cs typeface="Calibri"/>
              <a:sym typeface="Calibri"/>
            </a:endParaRPr>
          </a:p>
          <a:p>
            <a:pPr marL="91440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current euclidean distance of error(x,z) at every total traveled distance</a:t>
            </a:r>
            <a:endParaRPr sz="2700">
              <a:solidFill>
                <a:schemeClr val="dk1"/>
              </a:solidFill>
              <a:latin typeface="Calibri"/>
              <a:ea typeface="Calibri"/>
              <a:cs typeface="Calibri"/>
              <a:sym typeface="Calibri"/>
            </a:endParaRPr>
          </a:p>
          <a:p>
            <a:pPr marL="91440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current euclidean distance of error(x,z) at every frame</a:t>
            </a:r>
            <a:endParaRPr sz="2700">
              <a:solidFill>
                <a:schemeClr val="dk1"/>
              </a:solidFill>
              <a:latin typeface="Calibri"/>
              <a:ea typeface="Calibri"/>
              <a:cs typeface="Calibri"/>
              <a:sym typeface="Calibri"/>
            </a:endParaRPr>
          </a:p>
          <a:p>
            <a:pPr marL="91440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current euclidean distance of error over every total traveled distance at every frame</a:t>
            </a:r>
            <a:endParaRPr sz="2700">
              <a:solidFill>
                <a:schemeClr val="dk1"/>
              </a:solidFill>
              <a:latin typeface="Calibri"/>
              <a:ea typeface="Calibri"/>
              <a:cs typeface="Calibri"/>
              <a:sym typeface="Calibri"/>
            </a:endParaRPr>
          </a:p>
          <a:p>
            <a:pPr marL="91440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calculated trajectory and ground truth trajectory</a:t>
            </a: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Calculated Metrics</a:t>
            </a:r>
            <a:endParaRPr sz="2700">
              <a:solidFill>
                <a:schemeClr val="dk1"/>
              </a:solidFill>
              <a:latin typeface="Calibri"/>
              <a:ea typeface="Calibri"/>
              <a:cs typeface="Calibri"/>
              <a:sym typeface="Calibri"/>
            </a:endParaRPr>
          </a:p>
          <a:p>
            <a:pPr marL="914400" marR="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root-mean-square error</a:t>
            </a:r>
            <a:endParaRPr sz="2700">
              <a:solidFill>
                <a:schemeClr val="dk1"/>
              </a:solidFill>
              <a:latin typeface="Calibri"/>
              <a:ea typeface="Calibri"/>
              <a:cs typeface="Calibri"/>
              <a:sym typeface="Calibri"/>
            </a:endParaRPr>
          </a:p>
          <a:p>
            <a:pPr marL="914400" marR="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average error per frame</a:t>
            </a:r>
            <a:endParaRPr sz="2700">
              <a:solidFill>
                <a:schemeClr val="dk1"/>
              </a:solidFill>
              <a:latin typeface="Calibri"/>
              <a:ea typeface="Calibri"/>
              <a:cs typeface="Calibri"/>
              <a:sym typeface="Calibri"/>
            </a:endParaRPr>
          </a:p>
          <a:p>
            <a:pPr marL="914400" marR="0" lvl="1"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average error per meter</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sp>
        <p:nvSpPr>
          <p:cNvPr id="313" name="Google Shape;313;g112ce9913a4_0_10"/>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First Trajectory Results with FAST</a:t>
            </a:r>
            <a:endParaRPr sz="4800" b="0" i="0" u="none" strike="noStrike" cap="none">
              <a:solidFill>
                <a:schemeClr val="lt1"/>
              </a:solidFill>
              <a:latin typeface="Calibri"/>
              <a:ea typeface="Calibri"/>
              <a:cs typeface="Calibri"/>
              <a:sym typeface="Calibri"/>
            </a:endParaRPr>
          </a:p>
        </p:txBody>
      </p:sp>
      <p:pic>
        <p:nvPicPr>
          <p:cNvPr id="314" name="Google Shape;314;g112ce9913a4_0_10"/>
          <p:cNvPicPr preferRelativeResize="0"/>
          <p:nvPr/>
        </p:nvPicPr>
        <p:blipFill>
          <a:blip r:embed="rId4">
            <a:alphaModFix/>
          </a:blip>
          <a:stretch>
            <a:fillRect/>
          </a:stretch>
        </p:blipFill>
        <p:spPr>
          <a:xfrm>
            <a:off x="1479264" y="1223925"/>
            <a:ext cx="9233472" cy="5128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8"/>
        <p:cNvGrpSpPr/>
        <p:nvPr/>
      </p:nvGrpSpPr>
      <p:grpSpPr>
        <a:xfrm>
          <a:off x="0" y="0"/>
          <a:ext cx="0" cy="0"/>
          <a:chOff x="0" y="0"/>
          <a:chExt cx="0" cy="0"/>
        </a:xfrm>
      </p:grpSpPr>
      <p:sp>
        <p:nvSpPr>
          <p:cNvPr id="319" name="Google Shape;319;g112ce9913a4_3_5"/>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First Trajectory Results with GFTT</a:t>
            </a:r>
            <a:endParaRPr sz="4800" b="0" i="0" u="none" strike="noStrike" cap="none">
              <a:solidFill>
                <a:schemeClr val="lt1"/>
              </a:solidFill>
              <a:latin typeface="Calibri"/>
              <a:ea typeface="Calibri"/>
              <a:cs typeface="Calibri"/>
              <a:sym typeface="Calibri"/>
            </a:endParaRPr>
          </a:p>
        </p:txBody>
      </p:sp>
      <p:pic>
        <p:nvPicPr>
          <p:cNvPr id="320" name="Google Shape;320;g112ce9913a4_3_5"/>
          <p:cNvPicPr preferRelativeResize="0"/>
          <p:nvPr/>
        </p:nvPicPr>
        <p:blipFill>
          <a:blip r:embed="rId4">
            <a:alphaModFix/>
          </a:blip>
          <a:stretch>
            <a:fillRect/>
          </a:stretch>
        </p:blipFill>
        <p:spPr>
          <a:xfrm>
            <a:off x="1612038" y="1449600"/>
            <a:ext cx="8967925" cy="4911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g112ce9913a4_3_10"/>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First Trajectory Results with SIFT</a:t>
            </a:r>
            <a:endParaRPr sz="4800" b="0" i="0" u="none" strike="noStrike" cap="none">
              <a:solidFill>
                <a:schemeClr val="lt1"/>
              </a:solidFill>
              <a:latin typeface="Calibri"/>
              <a:ea typeface="Calibri"/>
              <a:cs typeface="Calibri"/>
              <a:sym typeface="Calibri"/>
            </a:endParaRPr>
          </a:p>
        </p:txBody>
      </p:sp>
      <p:pic>
        <p:nvPicPr>
          <p:cNvPr id="326" name="Google Shape;326;g112ce9913a4_3_10"/>
          <p:cNvPicPr preferRelativeResize="0"/>
          <p:nvPr/>
        </p:nvPicPr>
        <p:blipFill>
          <a:blip r:embed="rId4">
            <a:alphaModFix/>
          </a:blip>
          <a:stretch>
            <a:fillRect/>
          </a:stretch>
        </p:blipFill>
        <p:spPr>
          <a:xfrm>
            <a:off x="1756662" y="1404575"/>
            <a:ext cx="8678675" cy="4956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Google Shape;331;g112ce9913a4_3_15"/>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First Trajectory Results with ORB</a:t>
            </a:r>
            <a:endParaRPr sz="4800" b="0" i="0" u="none" strike="noStrike" cap="none">
              <a:solidFill>
                <a:schemeClr val="lt1"/>
              </a:solidFill>
              <a:latin typeface="Calibri"/>
              <a:ea typeface="Calibri"/>
              <a:cs typeface="Calibri"/>
              <a:sym typeface="Calibri"/>
            </a:endParaRPr>
          </a:p>
        </p:txBody>
      </p:sp>
      <p:pic>
        <p:nvPicPr>
          <p:cNvPr id="332" name="Google Shape;332;g112ce9913a4_3_15"/>
          <p:cNvPicPr preferRelativeResize="0"/>
          <p:nvPr/>
        </p:nvPicPr>
        <p:blipFill>
          <a:blip r:embed="rId4">
            <a:alphaModFix/>
          </a:blip>
          <a:stretch>
            <a:fillRect/>
          </a:stretch>
        </p:blipFill>
        <p:spPr>
          <a:xfrm>
            <a:off x="1835425" y="1389575"/>
            <a:ext cx="8521150" cy="4892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g112ce9913a4_3_28"/>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Calculated Errors</a:t>
            </a:r>
            <a:endParaRPr sz="4800" b="0" i="0" u="none" strike="noStrike" cap="none">
              <a:solidFill>
                <a:schemeClr val="lt1"/>
              </a:solidFill>
              <a:latin typeface="Calibri"/>
              <a:ea typeface="Calibri"/>
              <a:cs typeface="Calibri"/>
              <a:sym typeface="Calibri"/>
            </a:endParaRPr>
          </a:p>
        </p:txBody>
      </p:sp>
      <p:pic>
        <p:nvPicPr>
          <p:cNvPr id="338" name="Google Shape;338;g112ce9913a4_3_28"/>
          <p:cNvPicPr preferRelativeResize="0"/>
          <p:nvPr/>
        </p:nvPicPr>
        <p:blipFill>
          <a:blip r:embed="rId4">
            <a:alphaModFix/>
          </a:blip>
          <a:stretch>
            <a:fillRect/>
          </a:stretch>
        </p:blipFill>
        <p:spPr>
          <a:xfrm>
            <a:off x="2007700" y="1552697"/>
            <a:ext cx="7913300" cy="4262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2"/>
        <p:cNvGrpSpPr/>
        <p:nvPr/>
      </p:nvGrpSpPr>
      <p:grpSpPr>
        <a:xfrm>
          <a:off x="0" y="0"/>
          <a:ext cx="0" cy="0"/>
          <a:chOff x="0" y="0"/>
          <a:chExt cx="0" cy="0"/>
        </a:xfrm>
      </p:grpSpPr>
      <p:sp>
        <p:nvSpPr>
          <p:cNvPr id="343" name="Google Shape;343;g112ce9913a4_3_50"/>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CONCLUSION</a:t>
            </a:r>
            <a:endParaRPr sz="4800" b="0" i="0" u="none" strike="noStrike" cap="none">
              <a:solidFill>
                <a:schemeClr val="lt1"/>
              </a:solidFill>
              <a:latin typeface="Calibri"/>
              <a:ea typeface="Calibri"/>
              <a:cs typeface="Calibri"/>
              <a:sym typeface="Calibri"/>
            </a:endParaRPr>
          </a:p>
        </p:txBody>
      </p:sp>
      <p:sp>
        <p:nvSpPr>
          <p:cNvPr id="344" name="Google Shape;344;g112ce9913a4_3_50"/>
          <p:cNvSpPr txBox="1"/>
          <p:nvPr/>
        </p:nvSpPr>
        <p:spPr>
          <a:xfrm>
            <a:off x="430458" y="2312710"/>
            <a:ext cx="11055000" cy="67419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tr-TR" sz="2700">
                <a:solidFill>
                  <a:schemeClr val="dk1"/>
                </a:solidFill>
                <a:latin typeface="Calibri"/>
                <a:ea typeface="Calibri"/>
                <a:cs typeface="Calibri"/>
                <a:sym typeface="Calibri"/>
              </a:rPr>
              <a:t>The use of Visual Odometry algorithms with traditional methods can give satisfactory results, especially when integrated with other sensors other than the camera. However, unlike learning-based methods, it is more practical as it does not require high processing power and training process. However, it is impossible to achieve an effective result in high or low light conditions or when feature extraction is not possible. For this reason, it is necessary to work on learning-based methods.</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Google Shape;349;g112ce9913a4_6_10"/>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REFERENCES</a:t>
            </a:r>
            <a:endParaRPr sz="4800" b="0" i="0" u="none" strike="noStrike" cap="none">
              <a:solidFill>
                <a:schemeClr val="lt1"/>
              </a:solidFill>
              <a:latin typeface="Calibri"/>
              <a:ea typeface="Calibri"/>
              <a:cs typeface="Calibri"/>
              <a:sym typeface="Calibri"/>
            </a:endParaRPr>
          </a:p>
        </p:txBody>
      </p:sp>
      <p:sp>
        <p:nvSpPr>
          <p:cNvPr id="350" name="Google Shape;350;g112ce9913a4_6_10"/>
          <p:cNvSpPr txBox="1"/>
          <p:nvPr/>
        </p:nvSpPr>
        <p:spPr>
          <a:xfrm>
            <a:off x="568500" y="1541054"/>
            <a:ext cx="11055000" cy="80964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tr-TR" sz="1900">
                <a:solidFill>
                  <a:schemeClr val="dk1"/>
                </a:solidFill>
                <a:latin typeface="Calibri"/>
                <a:ea typeface="Calibri"/>
                <a:cs typeface="Calibri"/>
                <a:sym typeface="Calibri"/>
              </a:rPr>
              <a:t>[1] O. Ibrahim, Extended KalmanFilterSimultaneousLocalizationandMapping</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tr-TR" sz="1900">
                <a:solidFill>
                  <a:schemeClr val="dk1"/>
                </a:solidFill>
                <a:latin typeface="Calibri"/>
                <a:ea typeface="Calibri"/>
                <a:cs typeface="Calibri"/>
                <a:sym typeface="Calibri"/>
              </a:rPr>
              <a:t>(GraduationProject), 072011.</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tr-TR" sz="1900">
                <a:solidFill>
                  <a:schemeClr val="dk1"/>
                </a:solidFill>
                <a:latin typeface="Calibri"/>
                <a:ea typeface="Calibri"/>
                <a:cs typeface="Calibri"/>
                <a:sym typeface="Calibri"/>
              </a:rPr>
              <a:t>[2] M. Aqel,M.H.Marhaban,M.I.Saripan,andN.Ismail,“Reviewofvisual</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tr-TR" sz="1900">
                <a:solidFill>
                  <a:schemeClr val="dk1"/>
                </a:solidFill>
                <a:latin typeface="Calibri"/>
                <a:ea typeface="Calibri"/>
                <a:cs typeface="Calibri"/>
                <a:sym typeface="Calibri"/>
              </a:rPr>
              <a:t>odometry: types,approaches,challenges,andapplications,” SpringerPlus,</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tr-TR" sz="1900">
                <a:solidFill>
                  <a:schemeClr val="dk1"/>
                </a:solidFill>
                <a:latin typeface="Calibri"/>
                <a:ea typeface="Calibri"/>
                <a:cs typeface="Calibri"/>
                <a:sym typeface="Calibri"/>
              </a:rPr>
              <a:t>vol.5,122016.</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tr-TR" sz="1900">
                <a:solidFill>
                  <a:schemeClr val="dk1"/>
                </a:solidFill>
                <a:latin typeface="Calibri"/>
                <a:ea typeface="Calibri"/>
                <a:cs typeface="Calibri"/>
                <a:sym typeface="Calibri"/>
              </a:rPr>
              <a:t>[3] M. He,C.Zhu,Q.Huang,B.Ren,andJ.Liu,“Areviewofmonocularvisual</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tr-TR" sz="1900">
                <a:solidFill>
                  <a:schemeClr val="dk1"/>
                </a:solidFill>
                <a:latin typeface="Calibri"/>
                <a:ea typeface="Calibri"/>
                <a:cs typeface="Calibri"/>
                <a:sym typeface="Calibri"/>
              </a:rPr>
              <a:t>odometry,” The VisualComputer, vol.36,052020.</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tr-TR" sz="1900">
                <a:solidFill>
                  <a:schemeClr val="dk1"/>
                </a:solidFill>
                <a:latin typeface="Calibri"/>
                <a:ea typeface="Calibri"/>
                <a:cs typeface="Calibri"/>
                <a:sym typeface="Calibri"/>
              </a:rPr>
              <a:t>[4] D. Wu,“Robotlocalizationbasedonvisualodometry,”in Proceedingsofthe2017</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tr-TR" sz="1900">
                <a:solidFill>
                  <a:schemeClr val="dk1"/>
                </a:solidFill>
                <a:latin typeface="Calibri"/>
                <a:ea typeface="Calibri"/>
                <a:cs typeface="Calibri"/>
                <a:sym typeface="Calibri"/>
              </a:rPr>
              <a:t>5th InternationalConferenceonMachinery,MaterialsandComputing</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tr-TR" sz="1900">
                <a:solidFill>
                  <a:schemeClr val="dk1"/>
                </a:solidFill>
                <a:latin typeface="Calibri"/>
                <a:ea typeface="Calibri"/>
                <a:cs typeface="Calibri"/>
                <a:sym typeface="Calibri"/>
              </a:rPr>
              <a:t>Technology(ICMMCT2017). AtlantisPress,2017/04,pp.37–44.</a:t>
            </a:r>
            <a:endParaRPr sz="19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tr-TR" sz="1900">
                <a:solidFill>
                  <a:schemeClr val="dk1"/>
                </a:solidFill>
                <a:latin typeface="Calibri"/>
                <a:ea typeface="Calibri"/>
                <a:cs typeface="Calibri"/>
                <a:sym typeface="Calibri"/>
              </a:rPr>
              <a:t>[Online]. Available:https://doi.org/10.2991/icmmct-17.2017.9</a:t>
            </a:r>
            <a:endParaRPr sz="19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tr-TR" sz="1900">
                <a:solidFill>
                  <a:schemeClr val="dk1"/>
                </a:solidFill>
                <a:latin typeface="Calibri"/>
                <a:ea typeface="Calibri"/>
                <a:cs typeface="Calibri"/>
                <a:sym typeface="Calibri"/>
              </a:rPr>
              <a:t>[5] W.Zhao,S.Liu,Y.Shu,andY.-J.Liu,“Towardsbettergeneralization:Joint</a:t>
            </a:r>
            <a:endParaRPr sz="19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tr-TR" sz="1900">
                <a:solidFill>
                  <a:schemeClr val="dk1"/>
                </a:solidFill>
                <a:latin typeface="Calibri"/>
                <a:ea typeface="Calibri"/>
                <a:cs typeface="Calibri"/>
                <a:sym typeface="Calibri"/>
              </a:rPr>
              <a:t>depth-pose learningwithoutposenet,”2021.</a:t>
            </a:r>
            <a:endParaRPr sz="19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tr-TR" sz="1900">
                <a:solidFill>
                  <a:schemeClr val="dk1"/>
                </a:solidFill>
                <a:latin typeface="Calibri"/>
                <a:ea typeface="Calibri"/>
                <a:cs typeface="Calibri"/>
                <a:sym typeface="Calibri"/>
              </a:rPr>
              <a:t>[6] A. Geiger,P.Lenz,andR.Urtasun,“Arewereadyforautonomousdriving?thekitti</a:t>
            </a:r>
            <a:endParaRPr sz="19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tr-TR" sz="1900">
                <a:solidFill>
                  <a:schemeClr val="dk1"/>
                </a:solidFill>
                <a:latin typeface="Calibri"/>
                <a:ea typeface="Calibri"/>
                <a:cs typeface="Calibri"/>
                <a:sym typeface="Calibri"/>
              </a:rPr>
              <a:t>vision benchmarksuite,”in ConferenceonComputerVisionandPattern</a:t>
            </a:r>
            <a:endParaRPr sz="19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tr-TR" sz="1900">
                <a:solidFill>
                  <a:schemeClr val="dk1"/>
                </a:solidFill>
                <a:latin typeface="Calibri"/>
                <a:ea typeface="Calibri"/>
                <a:cs typeface="Calibri"/>
                <a:sym typeface="Calibri"/>
              </a:rPr>
              <a:t>Recognition(CVPR), 2012.</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sp>
        <p:nvSpPr>
          <p:cNvPr id="355" name="Google Shape;355;p4"/>
          <p:cNvSpPr txBox="1"/>
          <p:nvPr/>
        </p:nvSpPr>
        <p:spPr>
          <a:xfrm>
            <a:off x="886690" y="4736108"/>
            <a:ext cx="10563369" cy="992981"/>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FFFFFF"/>
              </a:buClr>
              <a:buSzPts val="4800"/>
              <a:buFont typeface="Calibri"/>
              <a:buNone/>
            </a:pPr>
            <a:r>
              <a:rPr lang="tr-TR" sz="4800" b="1">
                <a:solidFill>
                  <a:srgbClr val="FFFFFF"/>
                </a:solidFill>
                <a:latin typeface="Calibri"/>
                <a:ea typeface="Calibri"/>
                <a:cs typeface="Calibri"/>
                <a:sym typeface="Calibri"/>
              </a:rPr>
              <a:t>THANK YOU</a:t>
            </a:r>
            <a:endParaRPr/>
          </a:p>
        </p:txBody>
      </p:sp>
      <p:sp>
        <p:nvSpPr>
          <p:cNvPr id="356" name="Google Shape;356;p4"/>
          <p:cNvSpPr txBox="1"/>
          <p:nvPr/>
        </p:nvSpPr>
        <p:spPr>
          <a:xfrm>
            <a:off x="886689" y="5999018"/>
            <a:ext cx="10563369" cy="645203"/>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FFFFFF"/>
              </a:buClr>
              <a:buSzPts val="3200"/>
              <a:buFont typeface="Calibri"/>
              <a:buNone/>
            </a:pPr>
            <a:r>
              <a:rPr lang="tr-TR" sz="3200" b="1">
                <a:solidFill>
                  <a:srgbClr val="FFFFFF"/>
                </a:solidFill>
                <a:latin typeface="Calibri"/>
                <a:ea typeface="Calibri"/>
                <a:cs typeface="Calibri"/>
                <a:sym typeface="Calibri"/>
              </a:rPr>
              <a:t>07.02.2022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g112ce9913a4_7_6"/>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Why Visual Odometry?</a:t>
            </a:r>
            <a:endParaRPr sz="4800" b="0" i="0" u="none" strike="noStrike" cap="none">
              <a:solidFill>
                <a:schemeClr val="lt1"/>
              </a:solidFill>
              <a:latin typeface="Calibri"/>
              <a:ea typeface="Calibri"/>
              <a:cs typeface="Calibri"/>
              <a:sym typeface="Calibri"/>
            </a:endParaRPr>
          </a:p>
        </p:txBody>
      </p:sp>
      <p:sp>
        <p:nvSpPr>
          <p:cNvPr id="106" name="Google Shape;106;g112ce9913a4_7_6"/>
          <p:cNvSpPr txBox="1"/>
          <p:nvPr/>
        </p:nvSpPr>
        <p:spPr>
          <a:xfrm>
            <a:off x="430450" y="1745157"/>
            <a:ext cx="11055000" cy="34170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More Accurate than Conventional Techniques</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Error Ranging from 0.1 to 2%</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Straightforward and Inexpensive Method</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Data isn’t Lost Like in GPS Applications</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g112ce9913a4_7_11"/>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Visual Odometry Applications</a:t>
            </a:r>
            <a:endParaRPr sz="4800" b="0" i="0" u="none" strike="noStrike" cap="none">
              <a:solidFill>
                <a:schemeClr val="lt1"/>
              </a:solidFill>
              <a:latin typeface="Calibri"/>
              <a:ea typeface="Calibri"/>
              <a:cs typeface="Calibri"/>
              <a:sym typeface="Calibri"/>
            </a:endParaRPr>
          </a:p>
        </p:txBody>
      </p:sp>
      <p:sp>
        <p:nvSpPr>
          <p:cNvPr id="112" name="Google Shape;112;g112ce9913a4_7_11"/>
          <p:cNvSpPr txBox="1"/>
          <p:nvPr/>
        </p:nvSpPr>
        <p:spPr>
          <a:xfrm>
            <a:off x="430458" y="1745160"/>
            <a:ext cx="11055000" cy="75729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Robotics, Automotive, and </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r>
              <a:rPr lang="tr-TR" sz="2700">
                <a:solidFill>
                  <a:schemeClr val="dk1"/>
                </a:solidFill>
                <a:latin typeface="Calibri"/>
                <a:ea typeface="Calibri"/>
                <a:cs typeface="Calibri"/>
                <a:sym typeface="Calibri"/>
              </a:rPr>
              <a:t>Wearable Computing</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Ground, Underwater, Aerial, and </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r>
              <a:rPr lang="tr-TR" sz="2700">
                <a:solidFill>
                  <a:schemeClr val="dk1"/>
                </a:solidFill>
                <a:latin typeface="Calibri"/>
                <a:ea typeface="Calibri"/>
                <a:cs typeface="Calibri"/>
                <a:sym typeface="Calibri"/>
              </a:rPr>
              <a:t>Space Robots</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The NASA Mars Rovers</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Unmanned Aerial Vehicles (UAVs) </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113" name="Google Shape;113;g112ce9913a4_7_11"/>
          <p:cNvPicPr preferRelativeResize="0"/>
          <p:nvPr/>
        </p:nvPicPr>
        <p:blipFill>
          <a:blip r:embed="rId4">
            <a:alphaModFix/>
          </a:blip>
          <a:stretch>
            <a:fillRect/>
          </a:stretch>
        </p:blipFill>
        <p:spPr>
          <a:xfrm>
            <a:off x="6056400" y="1745150"/>
            <a:ext cx="5828900" cy="46619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118" name="Google Shape;118;g112ce9913a4_7_16"/>
          <p:cNvSpPr txBox="1"/>
          <p:nvPr/>
        </p:nvSpPr>
        <p:spPr>
          <a:xfrm>
            <a:off x="430458" y="229616"/>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Monocular Visual Odometry</a:t>
            </a:r>
            <a:endParaRPr sz="4800" b="0" i="0" u="none" strike="noStrike" cap="none">
              <a:solidFill>
                <a:schemeClr val="lt1"/>
              </a:solidFill>
              <a:latin typeface="Calibri"/>
              <a:ea typeface="Calibri"/>
              <a:cs typeface="Calibri"/>
              <a:sym typeface="Calibri"/>
            </a:endParaRPr>
          </a:p>
        </p:txBody>
      </p:sp>
      <p:sp>
        <p:nvSpPr>
          <p:cNvPr id="119" name="Google Shape;119;g112ce9913a4_7_16"/>
          <p:cNvSpPr txBox="1"/>
          <p:nvPr/>
        </p:nvSpPr>
        <p:spPr>
          <a:xfrm>
            <a:off x="189850" y="999425"/>
            <a:ext cx="7783500" cy="840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Monocular and Stereo Camera, RGB-D, </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r>
              <a:rPr lang="tr-TR" sz="2700">
                <a:solidFill>
                  <a:schemeClr val="dk1"/>
                </a:solidFill>
                <a:latin typeface="Calibri"/>
                <a:ea typeface="Calibri"/>
                <a:cs typeface="Calibri"/>
                <a:sym typeface="Calibri"/>
              </a:rPr>
              <a:t>Stereo/Monocular Omnidirectional</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Scale-uncertainty</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Five-point Relative Pose Estimation Technique</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Provide Better Results with Data from Other Sensors.</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r>
              <a:rPr lang="tr-TR" sz="2700">
                <a:solidFill>
                  <a:schemeClr val="dk1"/>
                </a:solidFill>
                <a:latin typeface="Calibri"/>
                <a:ea typeface="Calibri"/>
                <a:cs typeface="Calibri"/>
                <a:sym typeface="Calibri"/>
              </a:rPr>
              <a:t>  </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120" name="Google Shape;120;g112ce9913a4_7_16"/>
          <p:cNvPicPr preferRelativeResize="0"/>
          <p:nvPr/>
        </p:nvPicPr>
        <p:blipFill>
          <a:blip r:embed="rId4">
            <a:alphaModFix/>
          </a:blip>
          <a:stretch>
            <a:fillRect/>
          </a:stretch>
        </p:blipFill>
        <p:spPr>
          <a:xfrm>
            <a:off x="8125750" y="1399154"/>
            <a:ext cx="3383350" cy="3327875"/>
          </a:xfrm>
          <a:prstGeom prst="rect">
            <a:avLst/>
          </a:prstGeom>
          <a:noFill/>
          <a:ln>
            <a:noFill/>
          </a:ln>
        </p:spPr>
      </p:pic>
      <p:pic>
        <p:nvPicPr>
          <p:cNvPr id="121" name="Google Shape;121;g112ce9913a4_7_16"/>
          <p:cNvPicPr preferRelativeResize="0"/>
          <p:nvPr/>
        </p:nvPicPr>
        <p:blipFill>
          <a:blip r:embed="rId5">
            <a:alphaModFix/>
          </a:blip>
          <a:stretch>
            <a:fillRect/>
          </a:stretch>
        </p:blipFill>
        <p:spPr>
          <a:xfrm>
            <a:off x="7708100" y="4845675"/>
            <a:ext cx="4218650" cy="3417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g112ce9913a4_7_21"/>
          <p:cNvSpPr txBox="1"/>
          <p:nvPr/>
        </p:nvSpPr>
        <p:spPr>
          <a:xfrm>
            <a:off x="430450" y="158450"/>
            <a:ext cx="10841400" cy="9807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LITERATURE REVIEW</a:t>
            </a:r>
            <a:endParaRPr sz="4800" b="0" i="0" u="none" strike="noStrike" cap="none">
              <a:solidFill>
                <a:schemeClr val="lt1"/>
              </a:solidFill>
              <a:latin typeface="Calibri"/>
              <a:ea typeface="Calibri"/>
              <a:cs typeface="Calibri"/>
              <a:sym typeface="Calibri"/>
            </a:endParaRPr>
          </a:p>
        </p:txBody>
      </p:sp>
      <p:sp>
        <p:nvSpPr>
          <p:cNvPr id="127" name="Google Shape;127;g112ce9913a4_7_21"/>
          <p:cNvSpPr txBox="1"/>
          <p:nvPr/>
        </p:nvSpPr>
        <p:spPr>
          <a:xfrm>
            <a:off x="430458" y="1745160"/>
            <a:ext cx="11055000" cy="5495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Traditional Methods</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Learning Based Methods</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g112ce9913a4_9_19"/>
          <p:cNvSpPr txBox="1"/>
          <p:nvPr/>
        </p:nvSpPr>
        <p:spPr>
          <a:xfrm>
            <a:off x="430450" y="111003"/>
            <a:ext cx="10833300" cy="9816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dk1"/>
              </a:buClr>
              <a:buSzPts val="1100"/>
              <a:buFont typeface="Arial"/>
              <a:buNone/>
            </a:pPr>
            <a:r>
              <a:rPr lang="tr-TR" sz="4800" b="1">
                <a:solidFill>
                  <a:schemeClr val="lt1"/>
                </a:solidFill>
                <a:latin typeface="Calibri"/>
                <a:ea typeface="Calibri"/>
                <a:cs typeface="Calibri"/>
                <a:sym typeface="Calibri"/>
              </a:rPr>
              <a:t>The Feature-Based Method</a:t>
            </a:r>
            <a:endParaRPr sz="4800" b="1">
              <a:solidFill>
                <a:schemeClr val="lt1"/>
              </a:solidFill>
              <a:latin typeface="Calibri"/>
              <a:ea typeface="Calibri"/>
              <a:cs typeface="Calibri"/>
              <a:sym typeface="Calibri"/>
            </a:endParaRPr>
          </a:p>
        </p:txBody>
      </p:sp>
      <p:sp>
        <p:nvSpPr>
          <p:cNvPr id="133" name="Google Shape;133;g112ce9913a4_9_19"/>
          <p:cNvSpPr txBox="1"/>
          <p:nvPr/>
        </p:nvSpPr>
        <p:spPr>
          <a:xfrm>
            <a:off x="319608" y="1650235"/>
            <a:ext cx="11055000" cy="7157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Extracts the Lines, Corners, and Curves of </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r>
              <a:rPr lang="tr-TR" sz="2700">
                <a:solidFill>
                  <a:schemeClr val="dk1"/>
                </a:solidFill>
                <a:latin typeface="Calibri"/>
                <a:ea typeface="Calibri"/>
                <a:cs typeface="Calibri"/>
                <a:sym typeface="Calibri"/>
              </a:rPr>
              <a:t>the Images </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Image Frame Sequences </a:t>
            </a:r>
            <a:endParaRPr sz="2700">
              <a:solidFill>
                <a:schemeClr val="dk1"/>
              </a:solidFill>
              <a:latin typeface="Calibri"/>
              <a:ea typeface="Calibri"/>
              <a:cs typeface="Calibri"/>
              <a:sym typeface="Calibri"/>
            </a:endParaRPr>
          </a:p>
          <a:p>
            <a:pPr marL="9144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Uses Velocity Vectors to Compute Displacement</a:t>
            </a:r>
            <a:endParaRPr sz="2700">
              <a:solidFill>
                <a:schemeClr val="dk1"/>
              </a:solidFill>
              <a:latin typeface="Calibri"/>
              <a:ea typeface="Calibri"/>
              <a:cs typeface="Calibri"/>
              <a:sym typeface="Calibri"/>
            </a:endParaRPr>
          </a:p>
          <a:p>
            <a:pPr marL="91440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Matching the Feature Points</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134" name="Google Shape;134;g112ce9913a4_9_19"/>
          <p:cNvPicPr preferRelativeResize="0"/>
          <p:nvPr/>
        </p:nvPicPr>
        <p:blipFill>
          <a:blip r:embed="rId4">
            <a:alphaModFix/>
          </a:blip>
          <a:stretch>
            <a:fillRect/>
          </a:stretch>
        </p:blipFill>
        <p:spPr>
          <a:xfrm>
            <a:off x="7922073" y="1258598"/>
            <a:ext cx="4269919" cy="5079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39" name="Google Shape;139;g112b0450d64_0_0"/>
          <p:cNvSpPr txBox="1"/>
          <p:nvPr/>
        </p:nvSpPr>
        <p:spPr>
          <a:xfrm>
            <a:off x="430458" y="277091"/>
            <a:ext cx="10833300" cy="7698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4800"/>
              <a:buFont typeface="Calibri"/>
              <a:buNone/>
            </a:pPr>
            <a:r>
              <a:rPr lang="tr-TR" sz="4800" b="1">
                <a:solidFill>
                  <a:schemeClr val="lt1"/>
                </a:solidFill>
                <a:latin typeface="Calibri"/>
                <a:ea typeface="Calibri"/>
                <a:cs typeface="Calibri"/>
                <a:sym typeface="Calibri"/>
              </a:rPr>
              <a:t>Learning Based Methods</a:t>
            </a:r>
            <a:endParaRPr sz="4800" b="0" i="0" u="none" strike="noStrike" cap="none">
              <a:solidFill>
                <a:schemeClr val="lt1"/>
              </a:solidFill>
              <a:latin typeface="Calibri"/>
              <a:ea typeface="Calibri"/>
              <a:cs typeface="Calibri"/>
              <a:sym typeface="Calibri"/>
            </a:endParaRPr>
          </a:p>
        </p:txBody>
      </p:sp>
      <p:sp>
        <p:nvSpPr>
          <p:cNvPr id="140" name="Google Shape;140;g112b0450d64_0_0"/>
          <p:cNvSpPr txBox="1"/>
          <p:nvPr/>
        </p:nvSpPr>
        <p:spPr>
          <a:xfrm>
            <a:off x="430458" y="1745160"/>
            <a:ext cx="11055000" cy="34170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Introduction to Machine Learning </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Learning Method with PoseNet</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457200" marR="0" lvl="0" indent="-400050" algn="l" rtl="0">
              <a:spcBef>
                <a:spcPts val="0"/>
              </a:spcBef>
              <a:spcAft>
                <a:spcPts val="0"/>
              </a:spcAft>
              <a:buClr>
                <a:schemeClr val="dk1"/>
              </a:buClr>
              <a:buSzPts val="2700"/>
              <a:buFont typeface="Calibri"/>
              <a:buChar char="●"/>
            </a:pPr>
            <a:r>
              <a:rPr lang="tr-TR" sz="2700">
                <a:solidFill>
                  <a:schemeClr val="dk1"/>
                </a:solidFill>
                <a:latin typeface="Calibri"/>
                <a:ea typeface="Calibri"/>
                <a:cs typeface="Calibri"/>
                <a:sym typeface="Calibri"/>
              </a:rPr>
              <a:t>Learning Method with FlowNet</a:t>
            </a: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1013</Words>
  <Application>Microsoft Office PowerPoint</Application>
  <PresentationFormat>Geniş ekran</PresentationFormat>
  <Paragraphs>345</Paragraphs>
  <Slides>39</Slides>
  <Notes>39</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39</vt:i4>
      </vt:variant>
    </vt:vector>
  </HeadingPairs>
  <TitlesOfParts>
    <vt:vector size="42" baseType="lpstr">
      <vt:lpstr>Arial</vt:lpstr>
      <vt:lpstr>Calibri</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Kullanıcısı</dc:creator>
  <cp:lastModifiedBy>burak dursun kulaksız</cp:lastModifiedBy>
  <cp:revision>3</cp:revision>
  <dcterms:created xsi:type="dcterms:W3CDTF">2019-12-04T11:18:45Z</dcterms:created>
  <dcterms:modified xsi:type="dcterms:W3CDTF">2022-05-27T18:37:19Z</dcterms:modified>
</cp:coreProperties>
</file>